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webextensions/webextension2.xml" ContentType="application/vnd.ms-office.webextension+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webextensions/webextension1.xml" ContentType="application/vnd.ms-office.webextension+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webextensions/taskpanes.xml" ContentType="application/vnd.ms-office.webextensiontaskpan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2"/>
  </p:notesMasterIdLst>
  <p:handoutMasterIdLst>
    <p:handoutMasterId r:id="rId43"/>
  </p:handoutMasterIdLst>
  <p:sldIdLst>
    <p:sldId id="488" r:id="rId2"/>
    <p:sldId id="535" r:id="rId3"/>
    <p:sldId id="663" r:id="rId4"/>
    <p:sldId id="640" r:id="rId5"/>
    <p:sldId id="641" r:id="rId6"/>
    <p:sldId id="643" r:id="rId7"/>
    <p:sldId id="644" r:id="rId8"/>
    <p:sldId id="645" r:id="rId9"/>
    <p:sldId id="646" r:id="rId10"/>
    <p:sldId id="647" r:id="rId11"/>
    <p:sldId id="649" r:id="rId12"/>
    <p:sldId id="630" r:id="rId13"/>
    <p:sldId id="631" r:id="rId14"/>
    <p:sldId id="664" r:id="rId15"/>
    <p:sldId id="632" r:id="rId16"/>
    <p:sldId id="650" r:id="rId17"/>
    <p:sldId id="633" r:id="rId18"/>
    <p:sldId id="634" r:id="rId19"/>
    <p:sldId id="635" r:id="rId20"/>
    <p:sldId id="636" r:id="rId21"/>
    <p:sldId id="637" r:id="rId22"/>
    <p:sldId id="651" r:id="rId23"/>
    <p:sldId id="652" r:id="rId24"/>
    <p:sldId id="653" r:id="rId25"/>
    <p:sldId id="654" r:id="rId26"/>
    <p:sldId id="655" r:id="rId27"/>
    <p:sldId id="665" r:id="rId28"/>
    <p:sldId id="656" r:id="rId29"/>
    <p:sldId id="657" r:id="rId30"/>
    <p:sldId id="658" r:id="rId31"/>
    <p:sldId id="659" r:id="rId32"/>
    <p:sldId id="638" r:id="rId33"/>
    <p:sldId id="660" r:id="rId34"/>
    <p:sldId id="661" r:id="rId35"/>
    <p:sldId id="615" r:id="rId36"/>
    <p:sldId id="611" r:id="rId37"/>
    <p:sldId id="613" r:id="rId38"/>
    <p:sldId id="614" r:id="rId39"/>
    <p:sldId id="666" r:id="rId40"/>
    <p:sldId id="61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5262" autoAdjust="0"/>
  </p:normalViewPr>
  <p:slideViewPr>
    <p:cSldViewPr snapToGrid="0">
      <p:cViewPr>
        <p:scale>
          <a:sx n="60" d="100"/>
          <a:sy n="60" d="100"/>
        </p:scale>
        <p:origin x="-1122" y="-3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139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87A722-BA33-4DFA-9CCE-27C33EA1C0B9}" type="doc">
      <dgm:prSet loTypeId="urn:microsoft.com/office/officeart/2005/8/layout/radial4" loCatId="relationship" qsTypeId="urn:microsoft.com/office/officeart/2005/8/quickstyle/simple1" qsCatId="simple" csTypeId="urn:microsoft.com/office/officeart/2005/8/colors/colorful1#4" csCatId="colorful" phldr="1"/>
      <dgm:spPr/>
      <dgm:t>
        <a:bodyPr/>
        <a:lstStyle/>
        <a:p>
          <a:endParaRPr lang="en-IN"/>
        </a:p>
      </dgm:t>
    </dgm:pt>
    <dgm:pt modelId="{B72B4A8C-48B7-472B-847A-0457C79AEC6B}" type="pres">
      <dgm:prSet presAssocID="{F287A722-BA33-4DFA-9CCE-27C33EA1C0B9}" presName="cycle" presStyleCnt="0">
        <dgm:presLayoutVars>
          <dgm:chMax val="1"/>
          <dgm:dir/>
          <dgm:animLvl val="ctr"/>
          <dgm:resizeHandles val="exact"/>
        </dgm:presLayoutVars>
      </dgm:prSet>
      <dgm:spPr/>
      <dgm:t>
        <a:bodyPr/>
        <a:lstStyle/>
        <a:p>
          <a:endParaRPr lang="en-IN"/>
        </a:p>
      </dgm:t>
    </dgm:pt>
  </dgm:ptLst>
  <dgm:cxnLst>
    <dgm:cxn modelId="{7CD8EEAD-D173-40D6-9AF8-EA6C588C2A22}" type="presOf" srcId="{F287A722-BA33-4DFA-9CCE-27C33EA1C0B9}" destId="{B72B4A8C-48B7-472B-847A-0457C79AEC6B}" srcOrd="0"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3405EE-83DC-496C-AB07-CAE80054310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IN"/>
        </a:p>
      </dgm:t>
    </dgm:pt>
    <dgm:pt modelId="{EAFD4F2D-35EF-4DFE-B570-552C6C14111A}">
      <dgm:prSet phldrT="[Text]"/>
      <dgm:spPr/>
      <dgm:t>
        <a:bodyPr/>
        <a:lstStyle/>
        <a:p>
          <a:r>
            <a:rPr lang="en-IN" dirty="0"/>
            <a:t>Part- B</a:t>
          </a:r>
        </a:p>
        <a:p>
          <a:r>
            <a:rPr lang="en-IN" dirty="0"/>
            <a:t>Certification </a:t>
          </a:r>
        </a:p>
      </dgm:t>
    </dgm:pt>
    <dgm:pt modelId="{BD5C2A62-2DE8-459F-8B90-06383F5E477E}" type="parTrans" cxnId="{70A20BF3-5720-4ABF-92A3-4C3606402E2A}">
      <dgm:prSet/>
      <dgm:spPr/>
      <dgm:t>
        <a:bodyPr/>
        <a:lstStyle/>
        <a:p>
          <a:endParaRPr lang="en-IN"/>
        </a:p>
      </dgm:t>
    </dgm:pt>
    <dgm:pt modelId="{22AF538D-3602-4869-AB90-AE6FEC62018B}" type="sibTrans" cxnId="{70A20BF3-5720-4ABF-92A3-4C3606402E2A}">
      <dgm:prSet/>
      <dgm:spPr/>
      <dgm:t>
        <a:bodyPr/>
        <a:lstStyle/>
        <a:p>
          <a:endParaRPr lang="en-IN"/>
        </a:p>
      </dgm:t>
    </dgm:pt>
    <dgm:pt modelId="{AAB49D7C-F767-4448-99C9-ACA029F4932B}">
      <dgm:prSet phldrT="[Text]"/>
      <dgm:spPr/>
      <dgm:t>
        <a:bodyPr/>
        <a:lstStyle/>
        <a:p>
          <a:r>
            <a:rPr lang="en-IN" dirty="0"/>
            <a:t>1. Where </a:t>
          </a:r>
          <a:r>
            <a:rPr lang="en-IN" b="1" dirty="0"/>
            <a:t>reconciliation statement</a:t>
          </a:r>
          <a:r>
            <a:rPr lang="en-IN" dirty="0"/>
            <a:t> is drawn up </a:t>
          </a:r>
          <a:r>
            <a:rPr lang="en-IN" b="1" dirty="0"/>
            <a:t>by the person who has conducted the audit</a:t>
          </a:r>
        </a:p>
      </dgm:t>
    </dgm:pt>
    <dgm:pt modelId="{9A4396F8-B3A4-48CB-B724-56C7CEC1BC2E}" type="parTrans" cxnId="{508C2737-43A7-40D5-A505-FCAF2E084157}">
      <dgm:prSet/>
      <dgm:spPr/>
      <dgm:t>
        <a:bodyPr/>
        <a:lstStyle/>
        <a:p>
          <a:endParaRPr lang="en-IN"/>
        </a:p>
      </dgm:t>
    </dgm:pt>
    <dgm:pt modelId="{4AFCDA84-1ABF-49CD-8C88-E109590DFE19}" type="sibTrans" cxnId="{508C2737-43A7-40D5-A505-FCAF2E084157}">
      <dgm:prSet/>
      <dgm:spPr/>
      <dgm:t>
        <a:bodyPr/>
        <a:lstStyle/>
        <a:p>
          <a:endParaRPr lang="en-IN"/>
        </a:p>
      </dgm:t>
    </dgm:pt>
    <dgm:pt modelId="{9A6BA9B8-F712-433A-BDF1-405DF57F6344}">
      <dgm:prSet phldrT="[Text]"/>
      <dgm:spPr/>
      <dgm:t>
        <a:bodyPr/>
        <a:lstStyle/>
        <a:p>
          <a:r>
            <a:rPr lang="en-IN" dirty="0"/>
            <a:t>2.Where </a:t>
          </a:r>
          <a:r>
            <a:rPr lang="en-IN" b="1" dirty="0"/>
            <a:t>reconciliation statement </a:t>
          </a:r>
          <a:r>
            <a:rPr lang="en-IN" dirty="0"/>
            <a:t>is drawn up by the </a:t>
          </a:r>
          <a:r>
            <a:rPr lang="en-IN" b="1" dirty="0"/>
            <a:t>person other than the person who has conducted the audit  </a:t>
          </a:r>
        </a:p>
      </dgm:t>
    </dgm:pt>
    <dgm:pt modelId="{E5A8EE63-2071-4ACB-BA3C-283B25292F1A}" type="parTrans" cxnId="{022825C1-AE8F-4DDB-8724-3C917A98F553}">
      <dgm:prSet/>
      <dgm:spPr/>
      <dgm:t>
        <a:bodyPr/>
        <a:lstStyle/>
        <a:p>
          <a:endParaRPr lang="en-IN"/>
        </a:p>
      </dgm:t>
    </dgm:pt>
    <dgm:pt modelId="{121A16A4-7BEA-42D5-80BE-E90414914161}" type="sibTrans" cxnId="{022825C1-AE8F-4DDB-8724-3C917A98F553}">
      <dgm:prSet/>
      <dgm:spPr/>
      <dgm:t>
        <a:bodyPr/>
        <a:lstStyle/>
        <a:p>
          <a:endParaRPr lang="en-IN"/>
        </a:p>
      </dgm:t>
    </dgm:pt>
    <dgm:pt modelId="{AF0BC53A-D8D3-4C7D-B96A-71ED99192771}" type="pres">
      <dgm:prSet presAssocID="{5C3405EE-83DC-496C-AB07-CAE80054310C}" presName="hierChild1" presStyleCnt="0">
        <dgm:presLayoutVars>
          <dgm:chPref val="1"/>
          <dgm:dir/>
          <dgm:animOne val="branch"/>
          <dgm:animLvl val="lvl"/>
          <dgm:resizeHandles/>
        </dgm:presLayoutVars>
      </dgm:prSet>
      <dgm:spPr/>
      <dgm:t>
        <a:bodyPr/>
        <a:lstStyle/>
        <a:p>
          <a:endParaRPr lang="en-IN"/>
        </a:p>
      </dgm:t>
    </dgm:pt>
    <dgm:pt modelId="{7CD4DE85-5E7E-4EC9-8B6E-356320910734}" type="pres">
      <dgm:prSet presAssocID="{EAFD4F2D-35EF-4DFE-B570-552C6C14111A}" presName="hierRoot1" presStyleCnt="0"/>
      <dgm:spPr/>
    </dgm:pt>
    <dgm:pt modelId="{F5DB85D5-4398-4817-BE8C-F4B982817C77}" type="pres">
      <dgm:prSet presAssocID="{EAFD4F2D-35EF-4DFE-B570-552C6C14111A}" presName="composite" presStyleCnt="0"/>
      <dgm:spPr/>
    </dgm:pt>
    <dgm:pt modelId="{1D2C7E30-55F9-4BD8-B55E-124B3242C191}" type="pres">
      <dgm:prSet presAssocID="{EAFD4F2D-35EF-4DFE-B570-552C6C14111A}" presName="background" presStyleLbl="node0" presStyleIdx="0" presStyleCnt="1"/>
      <dgm:spPr/>
    </dgm:pt>
    <dgm:pt modelId="{89849A93-0229-4E85-9E81-BF34EBE38EC6}" type="pres">
      <dgm:prSet presAssocID="{EAFD4F2D-35EF-4DFE-B570-552C6C14111A}" presName="text" presStyleLbl="fgAcc0" presStyleIdx="0" presStyleCnt="1" custScaleX="99235" custScaleY="95197" custLinFactNeighborX="-2652" custLinFactNeighborY="-14131">
        <dgm:presLayoutVars>
          <dgm:chPref val="3"/>
        </dgm:presLayoutVars>
      </dgm:prSet>
      <dgm:spPr/>
      <dgm:t>
        <a:bodyPr/>
        <a:lstStyle/>
        <a:p>
          <a:endParaRPr lang="en-IN"/>
        </a:p>
      </dgm:t>
    </dgm:pt>
    <dgm:pt modelId="{1E3446EC-C7B2-4255-ACC3-AA381DBF0ECC}" type="pres">
      <dgm:prSet presAssocID="{EAFD4F2D-35EF-4DFE-B570-552C6C14111A}" presName="hierChild2" presStyleCnt="0"/>
      <dgm:spPr/>
    </dgm:pt>
    <dgm:pt modelId="{1EABA5FB-F50E-4ABA-A0DC-C03E40F073EB}" type="pres">
      <dgm:prSet presAssocID="{9A4396F8-B3A4-48CB-B724-56C7CEC1BC2E}" presName="Name10" presStyleLbl="parChTrans1D2" presStyleIdx="0" presStyleCnt="2"/>
      <dgm:spPr/>
      <dgm:t>
        <a:bodyPr/>
        <a:lstStyle/>
        <a:p>
          <a:endParaRPr lang="en-IN"/>
        </a:p>
      </dgm:t>
    </dgm:pt>
    <dgm:pt modelId="{411EF627-EA20-4E41-A11D-D28AF8BC295F}" type="pres">
      <dgm:prSet presAssocID="{AAB49D7C-F767-4448-99C9-ACA029F4932B}" presName="hierRoot2" presStyleCnt="0"/>
      <dgm:spPr/>
    </dgm:pt>
    <dgm:pt modelId="{B7391C55-83ED-4628-A7C9-4620E13640D5}" type="pres">
      <dgm:prSet presAssocID="{AAB49D7C-F767-4448-99C9-ACA029F4932B}" presName="composite2" presStyleCnt="0"/>
      <dgm:spPr/>
    </dgm:pt>
    <dgm:pt modelId="{6E7F0C28-BCF2-4FF2-96B0-9A23B3FA669F}" type="pres">
      <dgm:prSet presAssocID="{AAB49D7C-F767-4448-99C9-ACA029F4932B}" presName="background2" presStyleLbl="node2" presStyleIdx="0" presStyleCnt="2"/>
      <dgm:spPr/>
    </dgm:pt>
    <dgm:pt modelId="{21F71BE1-1EFA-426A-9159-F3165510EECB}" type="pres">
      <dgm:prSet presAssocID="{AAB49D7C-F767-4448-99C9-ACA029F4932B}" presName="text2" presStyleLbl="fgAcc2" presStyleIdx="0" presStyleCnt="2" custScaleX="124663" custScaleY="100688">
        <dgm:presLayoutVars>
          <dgm:chPref val="3"/>
        </dgm:presLayoutVars>
      </dgm:prSet>
      <dgm:spPr/>
      <dgm:t>
        <a:bodyPr/>
        <a:lstStyle/>
        <a:p>
          <a:endParaRPr lang="en-IN"/>
        </a:p>
      </dgm:t>
    </dgm:pt>
    <dgm:pt modelId="{223D9F35-84CB-4F77-9BC1-05B7C20F361B}" type="pres">
      <dgm:prSet presAssocID="{AAB49D7C-F767-4448-99C9-ACA029F4932B}" presName="hierChild3" presStyleCnt="0"/>
      <dgm:spPr/>
    </dgm:pt>
    <dgm:pt modelId="{190FD1DE-840B-4BCE-98E6-8B75CA8C1511}" type="pres">
      <dgm:prSet presAssocID="{E5A8EE63-2071-4ACB-BA3C-283B25292F1A}" presName="Name10" presStyleLbl="parChTrans1D2" presStyleIdx="1" presStyleCnt="2"/>
      <dgm:spPr/>
      <dgm:t>
        <a:bodyPr/>
        <a:lstStyle/>
        <a:p>
          <a:endParaRPr lang="en-IN"/>
        </a:p>
      </dgm:t>
    </dgm:pt>
    <dgm:pt modelId="{03D95714-1C82-445C-991D-2BD85A3EDD11}" type="pres">
      <dgm:prSet presAssocID="{9A6BA9B8-F712-433A-BDF1-405DF57F6344}" presName="hierRoot2" presStyleCnt="0"/>
      <dgm:spPr/>
    </dgm:pt>
    <dgm:pt modelId="{35384C03-04A2-4D31-9416-827376176123}" type="pres">
      <dgm:prSet presAssocID="{9A6BA9B8-F712-433A-BDF1-405DF57F6344}" presName="composite2" presStyleCnt="0"/>
      <dgm:spPr/>
    </dgm:pt>
    <dgm:pt modelId="{8DECE18E-14C6-42CA-B14E-3AF01A97F09E}" type="pres">
      <dgm:prSet presAssocID="{9A6BA9B8-F712-433A-BDF1-405DF57F6344}" presName="background2" presStyleLbl="node2" presStyleIdx="1" presStyleCnt="2"/>
      <dgm:spPr/>
    </dgm:pt>
    <dgm:pt modelId="{8A9FE416-D512-4CDE-9433-D62CA13B0678}" type="pres">
      <dgm:prSet presAssocID="{9A6BA9B8-F712-433A-BDF1-405DF57F6344}" presName="text2" presStyleLbl="fgAcc2" presStyleIdx="1" presStyleCnt="2" custScaleX="137410" custScaleY="101247">
        <dgm:presLayoutVars>
          <dgm:chPref val="3"/>
        </dgm:presLayoutVars>
      </dgm:prSet>
      <dgm:spPr/>
      <dgm:t>
        <a:bodyPr/>
        <a:lstStyle/>
        <a:p>
          <a:endParaRPr lang="en-IN"/>
        </a:p>
      </dgm:t>
    </dgm:pt>
    <dgm:pt modelId="{C8017235-75C3-4C6D-B19F-45815AFCB10B}" type="pres">
      <dgm:prSet presAssocID="{9A6BA9B8-F712-433A-BDF1-405DF57F6344}" presName="hierChild3" presStyleCnt="0"/>
      <dgm:spPr/>
    </dgm:pt>
  </dgm:ptLst>
  <dgm:cxnLst>
    <dgm:cxn modelId="{1DE6BBFA-3846-4A88-80A5-7A198AFE5199}" type="presOf" srcId="{9A6BA9B8-F712-433A-BDF1-405DF57F6344}" destId="{8A9FE416-D512-4CDE-9433-D62CA13B0678}" srcOrd="0" destOrd="0" presId="urn:microsoft.com/office/officeart/2005/8/layout/hierarchy1"/>
    <dgm:cxn modelId="{36A11061-2A91-45F1-94B9-BFDB6C4E8916}" type="presOf" srcId="{5C3405EE-83DC-496C-AB07-CAE80054310C}" destId="{AF0BC53A-D8D3-4C7D-B96A-71ED99192771}" srcOrd="0" destOrd="0" presId="urn:microsoft.com/office/officeart/2005/8/layout/hierarchy1"/>
    <dgm:cxn modelId="{022825C1-AE8F-4DDB-8724-3C917A98F553}" srcId="{EAFD4F2D-35EF-4DFE-B570-552C6C14111A}" destId="{9A6BA9B8-F712-433A-BDF1-405DF57F6344}" srcOrd="1" destOrd="0" parTransId="{E5A8EE63-2071-4ACB-BA3C-283B25292F1A}" sibTransId="{121A16A4-7BEA-42D5-80BE-E90414914161}"/>
    <dgm:cxn modelId="{21713CAC-558C-4382-BB01-E7DFABEF6677}" type="presOf" srcId="{EAFD4F2D-35EF-4DFE-B570-552C6C14111A}" destId="{89849A93-0229-4E85-9E81-BF34EBE38EC6}" srcOrd="0" destOrd="0" presId="urn:microsoft.com/office/officeart/2005/8/layout/hierarchy1"/>
    <dgm:cxn modelId="{70A20BF3-5720-4ABF-92A3-4C3606402E2A}" srcId="{5C3405EE-83DC-496C-AB07-CAE80054310C}" destId="{EAFD4F2D-35EF-4DFE-B570-552C6C14111A}" srcOrd="0" destOrd="0" parTransId="{BD5C2A62-2DE8-459F-8B90-06383F5E477E}" sibTransId="{22AF538D-3602-4869-AB90-AE6FEC62018B}"/>
    <dgm:cxn modelId="{89E993F2-5740-4035-82F7-922885E71203}" type="presOf" srcId="{9A4396F8-B3A4-48CB-B724-56C7CEC1BC2E}" destId="{1EABA5FB-F50E-4ABA-A0DC-C03E40F073EB}" srcOrd="0" destOrd="0" presId="urn:microsoft.com/office/officeart/2005/8/layout/hierarchy1"/>
    <dgm:cxn modelId="{508C2737-43A7-40D5-A505-FCAF2E084157}" srcId="{EAFD4F2D-35EF-4DFE-B570-552C6C14111A}" destId="{AAB49D7C-F767-4448-99C9-ACA029F4932B}" srcOrd="0" destOrd="0" parTransId="{9A4396F8-B3A4-48CB-B724-56C7CEC1BC2E}" sibTransId="{4AFCDA84-1ABF-49CD-8C88-E109590DFE19}"/>
    <dgm:cxn modelId="{B6868B78-FB0C-4D0A-A424-BF6B9E3967ED}" type="presOf" srcId="{E5A8EE63-2071-4ACB-BA3C-283B25292F1A}" destId="{190FD1DE-840B-4BCE-98E6-8B75CA8C1511}" srcOrd="0" destOrd="0" presId="urn:microsoft.com/office/officeart/2005/8/layout/hierarchy1"/>
    <dgm:cxn modelId="{9961F61C-A4D1-4141-8D8D-FF133D9B9956}" type="presOf" srcId="{AAB49D7C-F767-4448-99C9-ACA029F4932B}" destId="{21F71BE1-1EFA-426A-9159-F3165510EECB}" srcOrd="0" destOrd="0" presId="urn:microsoft.com/office/officeart/2005/8/layout/hierarchy1"/>
    <dgm:cxn modelId="{8B40A8DA-C03E-45B1-BBA8-6165C3E282CF}" type="presParOf" srcId="{AF0BC53A-D8D3-4C7D-B96A-71ED99192771}" destId="{7CD4DE85-5E7E-4EC9-8B6E-356320910734}" srcOrd="0" destOrd="0" presId="urn:microsoft.com/office/officeart/2005/8/layout/hierarchy1"/>
    <dgm:cxn modelId="{59DF9B81-A5DE-470B-AB96-29B9BFFCA40D}" type="presParOf" srcId="{7CD4DE85-5E7E-4EC9-8B6E-356320910734}" destId="{F5DB85D5-4398-4817-BE8C-F4B982817C77}" srcOrd="0" destOrd="0" presId="urn:microsoft.com/office/officeart/2005/8/layout/hierarchy1"/>
    <dgm:cxn modelId="{65A4BD7E-4ECD-46A1-B960-1091DFF95E63}" type="presParOf" srcId="{F5DB85D5-4398-4817-BE8C-F4B982817C77}" destId="{1D2C7E30-55F9-4BD8-B55E-124B3242C191}" srcOrd="0" destOrd="0" presId="urn:microsoft.com/office/officeart/2005/8/layout/hierarchy1"/>
    <dgm:cxn modelId="{C461EA7F-85C3-498F-BD6B-1B9B46B165B1}" type="presParOf" srcId="{F5DB85D5-4398-4817-BE8C-F4B982817C77}" destId="{89849A93-0229-4E85-9E81-BF34EBE38EC6}" srcOrd="1" destOrd="0" presId="urn:microsoft.com/office/officeart/2005/8/layout/hierarchy1"/>
    <dgm:cxn modelId="{17A20244-7C33-440D-A64F-9EA070B6BB07}" type="presParOf" srcId="{7CD4DE85-5E7E-4EC9-8B6E-356320910734}" destId="{1E3446EC-C7B2-4255-ACC3-AA381DBF0ECC}" srcOrd="1" destOrd="0" presId="urn:microsoft.com/office/officeart/2005/8/layout/hierarchy1"/>
    <dgm:cxn modelId="{7A0DE342-F473-4004-8E82-5DD35977268A}" type="presParOf" srcId="{1E3446EC-C7B2-4255-ACC3-AA381DBF0ECC}" destId="{1EABA5FB-F50E-4ABA-A0DC-C03E40F073EB}" srcOrd="0" destOrd="0" presId="urn:microsoft.com/office/officeart/2005/8/layout/hierarchy1"/>
    <dgm:cxn modelId="{0B253A14-F3B9-4D4B-BC66-7F416001B434}" type="presParOf" srcId="{1E3446EC-C7B2-4255-ACC3-AA381DBF0ECC}" destId="{411EF627-EA20-4E41-A11D-D28AF8BC295F}" srcOrd="1" destOrd="0" presId="urn:microsoft.com/office/officeart/2005/8/layout/hierarchy1"/>
    <dgm:cxn modelId="{11475FF0-7AA9-4D0E-A102-58E206DA5A1E}" type="presParOf" srcId="{411EF627-EA20-4E41-A11D-D28AF8BC295F}" destId="{B7391C55-83ED-4628-A7C9-4620E13640D5}" srcOrd="0" destOrd="0" presId="urn:microsoft.com/office/officeart/2005/8/layout/hierarchy1"/>
    <dgm:cxn modelId="{8FACD8CE-FAD5-4924-8052-B792E205240F}" type="presParOf" srcId="{B7391C55-83ED-4628-A7C9-4620E13640D5}" destId="{6E7F0C28-BCF2-4FF2-96B0-9A23B3FA669F}" srcOrd="0" destOrd="0" presId="urn:microsoft.com/office/officeart/2005/8/layout/hierarchy1"/>
    <dgm:cxn modelId="{3E07A3B5-E8E7-4920-9FA7-ABAD6A8CF0AD}" type="presParOf" srcId="{B7391C55-83ED-4628-A7C9-4620E13640D5}" destId="{21F71BE1-1EFA-426A-9159-F3165510EECB}" srcOrd="1" destOrd="0" presId="urn:microsoft.com/office/officeart/2005/8/layout/hierarchy1"/>
    <dgm:cxn modelId="{4F7A1141-404F-4346-B67E-15AEAB60B920}" type="presParOf" srcId="{411EF627-EA20-4E41-A11D-D28AF8BC295F}" destId="{223D9F35-84CB-4F77-9BC1-05B7C20F361B}" srcOrd="1" destOrd="0" presId="urn:microsoft.com/office/officeart/2005/8/layout/hierarchy1"/>
    <dgm:cxn modelId="{7B54F60B-48B6-4A4D-BA1C-469FFD56F88E}" type="presParOf" srcId="{1E3446EC-C7B2-4255-ACC3-AA381DBF0ECC}" destId="{190FD1DE-840B-4BCE-98E6-8B75CA8C1511}" srcOrd="2" destOrd="0" presId="urn:microsoft.com/office/officeart/2005/8/layout/hierarchy1"/>
    <dgm:cxn modelId="{E90D805F-FA50-412C-8AEB-AE4D4F0D6E0E}" type="presParOf" srcId="{1E3446EC-C7B2-4255-ACC3-AA381DBF0ECC}" destId="{03D95714-1C82-445C-991D-2BD85A3EDD11}" srcOrd="3" destOrd="0" presId="urn:microsoft.com/office/officeart/2005/8/layout/hierarchy1"/>
    <dgm:cxn modelId="{5F4B3E9B-5421-497D-AD44-EFB66E3736AE}" type="presParOf" srcId="{03D95714-1C82-445C-991D-2BD85A3EDD11}" destId="{35384C03-04A2-4D31-9416-827376176123}" srcOrd="0" destOrd="0" presId="urn:microsoft.com/office/officeart/2005/8/layout/hierarchy1"/>
    <dgm:cxn modelId="{FFFD8AD8-504F-4F14-83FC-56804E461AEF}" type="presParOf" srcId="{35384C03-04A2-4D31-9416-827376176123}" destId="{8DECE18E-14C6-42CA-B14E-3AF01A97F09E}" srcOrd="0" destOrd="0" presId="urn:microsoft.com/office/officeart/2005/8/layout/hierarchy1"/>
    <dgm:cxn modelId="{2B9C0ECB-8B3E-46E0-8A41-91CD8F723C0D}" type="presParOf" srcId="{35384C03-04A2-4D31-9416-827376176123}" destId="{8A9FE416-D512-4CDE-9433-D62CA13B0678}" srcOrd="1" destOrd="0" presId="urn:microsoft.com/office/officeart/2005/8/layout/hierarchy1"/>
    <dgm:cxn modelId="{F79B07FA-0E2F-4FCD-95EA-79C7D710154F}" type="presParOf" srcId="{03D95714-1C82-445C-991D-2BD85A3EDD11}" destId="{C8017235-75C3-4C6D-B19F-45815AFCB10B}" srcOrd="1" destOrd="0" presId="urn:microsoft.com/office/officeart/2005/8/layout/hierarchy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0FD1DE-840B-4BCE-98E6-8B75CA8C1511}">
      <dsp:nvSpPr>
        <dsp:cNvPr id="0" name=""/>
        <dsp:cNvSpPr/>
      </dsp:nvSpPr>
      <dsp:spPr>
        <a:xfrm>
          <a:off x="3913658" y="1846181"/>
          <a:ext cx="2133973" cy="1067244"/>
        </a:xfrm>
        <a:custGeom>
          <a:avLst/>
          <a:gdLst/>
          <a:ahLst/>
          <a:cxnLst/>
          <a:rect l="0" t="0" r="0" b="0"/>
          <a:pathLst>
            <a:path>
              <a:moveTo>
                <a:pt x="0" y="0"/>
              </a:moveTo>
              <a:lnTo>
                <a:pt x="0" y="807451"/>
              </a:lnTo>
              <a:lnTo>
                <a:pt x="2133973" y="807451"/>
              </a:lnTo>
              <a:lnTo>
                <a:pt x="2133973" y="10672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ABA5FB-F50E-4ABA-A0DC-C03E40F073EB}">
      <dsp:nvSpPr>
        <dsp:cNvPr id="0" name=""/>
        <dsp:cNvSpPr/>
      </dsp:nvSpPr>
      <dsp:spPr>
        <a:xfrm>
          <a:off x="1749692" y="1846181"/>
          <a:ext cx="2163965" cy="1067244"/>
        </a:xfrm>
        <a:custGeom>
          <a:avLst/>
          <a:gdLst/>
          <a:ahLst/>
          <a:cxnLst/>
          <a:rect l="0" t="0" r="0" b="0"/>
          <a:pathLst>
            <a:path>
              <a:moveTo>
                <a:pt x="2163965" y="0"/>
              </a:moveTo>
              <a:lnTo>
                <a:pt x="2163965" y="807451"/>
              </a:lnTo>
              <a:lnTo>
                <a:pt x="0" y="807451"/>
              </a:lnTo>
              <a:lnTo>
                <a:pt x="0" y="10672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2C7E30-55F9-4BD8-B55E-124B3242C191}">
      <dsp:nvSpPr>
        <dsp:cNvPr id="0" name=""/>
        <dsp:cNvSpPr/>
      </dsp:nvSpPr>
      <dsp:spPr>
        <a:xfrm>
          <a:off x="2522200" y="150937"/>
          <a:ext cx="2782914" cy="169524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849A93-0229-4E85-9E81-BF34EBE38EC6}">
      <dsp:nvSpPr>
        <dsp:cNvPr id="0" name=""/>
        <dsp:cNvSpPr/>
      </dsp:nvSpPr>
      <dsp:spPr>
        <a:xfrm>
          <a:off x="2833797" y="446954"/>
          <a:ext cx="2782914" cy="169524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a:t>Part- B</a:t>
          </a:r>
        </a:p>
        <a:p>
          <a:pPr lvl="0" algn="ctr" defTabSz="1022350">
            <a:lnSpc>
              <a:spcPct val="90000"/>
            </a:lnSpc>
            <a:spcBef>
              <a:spcPct val="0"/>
            </a:spcBef>
            <a:spcAft>
              <a:spcPct val="35000"/>
            </a:spcAft>
          </a:pPr>
          <a:r>
            <a:rPr lang="en-IN" sz="2300" kern="1200" dirty="0"/>
            <a:t>Certification </a:t>
          </a:r>
        </a:p>
      </dsp:txBody>
      <dsp:txXfrm>
        <a:off x="2833797" y="446954"/>
        <a:ext cx="2782914" cy="1695243"/>
      </dsp:txXfrm>
    </dsp:sp>
    <dsp:sp modelId="{6E7F0C28-BCF2-4FF2-96B0-9A23B3FA669F}">
      <dsp:nvSpPr>
        <dsp:cNvPr id="0" name=""/>
        <dsp:cNvSpPr/>
      </dsp:nvSpPr>
      <dsp:spPr>
        <a:xfrm>
          <a:off x="1687" y="2913426"/>
          <a:ext cx="3496009" cy="17930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F71BE1-1EFA-426A-9159-F3165510EECB}">
      <dsp:nvSpPr>
        <dsp:cNvPr id="0" name=""/>
        <dsp:cNvSpPr/>
      </dsp:nvSpPr>
      <dsp:spPr>
        <a:xfrm>
          <a:off x="313284" y="3209442"/>
          <a:ext cx="3496009" cy="179302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a:t>1. Where </a:t>
          </a:r>
          <a:r>
            <a:rPr lang="en-IN" sz="2300" b="1" kern="1200" dirty="0"/>
            <a:t>reconciliation statement</a:t>
          </a:r>
          <a:r>
            <a:rPr lang="en-IN" sz="2300" kern="1200" dirty="0"/>
            <a:t> is drawn up </a:t>
          </a:r>
          <a:r>
            <a:rPr lang="en-IN" sz="2300" b="1" kern="1200" dirty="0"/>
            <a:t>by the person who has conducted the audit</a:t>
          </a:r>
        </a:p>
      </dsp:txBody>
      <dsp:txXfrm>
        <a:off x="313284" y="3209442"/>
        <a:ext cx="3496009" cy="1793025"/>
      </dsp:txXfrm>
    </dsp:sp>
    <dsp:sp modelId="{8DECE18E-14C6-42CA-B14E-3AF01A97F09E}">
      <dsp:nvSpPr>
        <dsp:cNvPr id="0" name=""/>
        <dsp:cNvSpPr/>
      </dsp:nvSpPr>
      <dsp:spPr>
        <a:xfrm>
          <a:off x="4120890" y="2913426"/>
          <a:ext cx="3853482" cy="18029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9FE416-D512-4CDE-9433-D62CA13B0678}">
      <dsp:nvSpPr>
        <dsp:cNvPr id="0" name=""/>
        <dsp:cNvSpPr/>
      </dsp:nvSpPr>
      <dsp:spPr>
        <a:xfrm>
          <a:off x="4432486" y="3209442"/>
          <a:ext cx="3853482" cy="180298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a:t>2.Where </a:t>
          </a:r>
          <a:r>
            <a:rPr lang="en-IN" sz="2300" b="1" kern="1200" dirty="0"/>
            <a:t>reconciliation statement </a:t>
          </a:r>
          <a:r>
            <a:rPr lang="en-IN" sz="2300" kern="1200" dirty="0"/>
            <a:t>is drawn up by the </a:t>
          </a:r>
          <a:r>
            <a:rPr lang="en-IN" sz="2300" b="1" kern="1200" dirty="0"/>
            <a:t>person other than the person who has conducted the audit  </a:t>
          </a:r>
        </a:p>
      </dsp:txBody>
      <dsp:txXfrm>
        <a:off x="4432486" y="3209442"/>
        <a:ext cx="3853482" cy="1802980"/>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BEB4AA-76A2-4069-AEE9-CA2278C2F1A3}" type="datetimeFigureOut">
              <a:rPr lang="en-IN" smtClean="0"/>
              <a:pPr/>
              <a:t>10-04-2019</a:t>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8795B87-0A4B-434A-A950-421A3A4DD82A}" type="slidenum">
              <a:rPr lang="en-IN" smtClean="0"/>
              <a:pPr/>
              <a:t>‹#›</a:t>
            </a:fld>
            <a:endParaRPr lang="en-IN"/>
          </a:p>
        </p:txBody>
      </p:sp>
    </p:spTree>
    <p:extLst>
      <p:ext uri="{BB962C8B-B14F-4D97-AF65-F5344CB8AC3E}">
        <p14:creationId xmlns:p14="http://schemas.microsoft.com/office/powerpoint/2010/main" xmlns="" val="23177651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09BD2-0D10-4146-9F1F-6B8DC0FDAA39}" type="datetimeFigureOut">
              <a:rPr lang="en-IN" smtClean="0"/>
              <a:pPr/>
              <a:t>10-04-2019</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7502D-FA8C-4785-849E-B8B9708B2063}" type="slidenum">
              <a:rPr lang="en-IN" smtClean="0"/>
              <a:pPr/>
              <a:t>‹#›</a:t>
            </a:fld>
            <a:endParaRPr lang="en-IN"/>
          </a:p>
        </p:txBody>
      </p:sp>
    </p:spTree>
    <p:extLst>
      <p:ext uri="{BB962C8B-B14F-4D97-AF65-F5344CB8AC3E}">
        <p14:creationId xmlns:p14="http://schemas.microsoft.com/office/powerpoint/2010/main" xmlns="" val="55805351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a:t>
            </a:fld>
            <a:endParaRPr lang="en-IN"/>
          </a:p>
        </p:txBody>
      </p:sp>
    </p:spTree>
    <p:extLst>
      <p:ext uri="{BB962C8B-B14F-4D97-AF65-F5344CB8AC3E}">
        <p14:creationId xmlns:p14="http://schemas.microsoft.com/office/powerpoint/2010/main" xmlns="" val="2193309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19</a:t>
            </a:fld>
            <a:endParaRPr lang="en-IN"/>
          </a:p>
        </p:txBody>
      </p:sp>
    </p:spTree>
    <p:extLst>
      <p:ext uri="{BB962C8B-B14F-4D97-AF65-F5344CB8AC3E}">
        <p14:creationId xmlns:p14="http://schemas.microsoft.com/office/powerpoint/2010/main" xmlns="" val="3612996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20</a:t>
            </a:fld>
            <a:endParaRPr lang="en-IN"/>
          </a:p>
        </p:txBody>
      </p:sp>
    </p:spTree>
    <p:extLst>
      <p:ext uri="{BB962C8B-B14F-4D97-AF65-F5344CB8AC3E}">
        <p14:creationId xmlns:p14="http://schemas.microsoft.com/office/powerpoint/2010/main" xmlns="" val="3692406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21</a:t>
            </a:fld>
            <a:endParaRPr lang="en-IN"/>
          </a:p>
        </p:txBody>
      </p:sp>
    </p:spTree>
    <p:extLst>
      <p:ext uri="{BB962C8B-B14F-4D97-AF65-F5344CB8AC3E}">
        <p14:creationId xmlns:p14="http://schemas.microsoft.com/office/powerpoint/2010/main" xmlns="" val="1641790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23</a:t>
            </a:fld>
            <a:endParaRPr lang="en-IN"/>
          </a:p>
        </p:txBody>
      </p:sp>
    </p:spTree>
    <p:extLst>
      <p:ext uri="{BB962C8B-B14F-4D97-AF65-F5344CB8AC3E}">
        <p14:creationId xmlns:p14="http://schemas.microsoft.com/office/powerpoint/2010/main" xmlns="" val="2246298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26</a:t>
            </a:fld>
            <a:endParaRPr lang="en-IN"/>
          </a:p>
        </p:txBody>
      </p:sp>
    </p:spTree>
    <p:extLst>
      <p:ext uri="{BB962C8B-B14F-4D97-AF65-F5344CB8AC3E}">
        <p14:creationId xmlns:p14="http://schemas.microsoft.com/office/powerpoint/2010/main" xmlns="" val="1523933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27</a:t>
            </a:fld>
            <a:endParaRPr lang="en-IN"/>
          </a:p>
        </p:txBody>
      </p:sp>
    </p:spTree>
    <p:extLst>
      <p:ext uri="{BB962C8B-B14F-4D97-AF65-F5344CB8AC3E}">
        <p14:creationId xmlns:p14="http://schemas.microsoft.com/office/powerpoint/2010/main" xmlns="" val="1523933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28</a:t>
            </a:fld>
            <a:endParaRPr lang="en-IN"/>
          </a:p>
        </p:txBody>
      </p:sp>
    </p:spTree>
    <p:extLst>
      <p:ext uri="{BB962C8B-B14F-4D97-AF65-F5344CB8AC3E}">
        <p14:creationId xmlns:p14="http://schemas.microsoft.com/office/powerpoint/2010/main" xmlns="" val="690605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35</a:t>
            </a:fld>
            <a:endParaRPr lang="en-IN"/>
          </a:p>
        </p:txBody>
      </p:sp>
    </p:spTree>
    <p:extLst>
      <p:ext uri="{BB962C8B-B14F-4D97-AF65-F5344CB8AC3E}">
        <p14:creationId xmlns:p14="http://schemas.microsoft.com/office/powerpoint/2010/main" xmlns="" val="3369101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40</a:t>
            </a:fld>
            <a:endParaRPr lang="en-IN"/>
          </a:p>
        </p:txBody>
      </p:sp>
    </p:spTree>
    <p:extLst>
      <p:ext uri="{BB962C8B-B14F-4D97-AF65-F5344CB8AC3E}">
        <p14:creationId xmlns:p14="http://schemas.microsoft.com/office/powerpoint/2010/main" xmlns="" val="75034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4</a:t>
            </a:fld>
            <a:endParaRPr lang="en-IN"/>
          </a:p>
        </p:txBody>
      </p:sp>
    </p:spTree>
    <p:extLst>
      <p:ext uri="{BB962C8B-B14F-4D97-AF65-F5344CB8AC3E}">
        <p14:creationId xmlns:p14="http://schemas.microsoft.com/office/powerpoint/2010/main" xmlns="" val="345082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5</a:t>
            </a:fld>
            <a:endParaRPr lang="en-IN"/>
          </a:p>
        </p:txBody>
      </p:sp>
    </p:spTree>
    <p:extLst>
      <p:ext uri="{BB962C8B-B14F-4D97-AF65-F5344CB8AC3E}">
        <p14:creationId xmlns:p14="http://schemas.microsoft.com/office/powerpoint/2010/main" xmlns="" val="3450824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12</a:t>
            </a:fld>
            <a:endParaRPr lang="en-IN"/>
          </a:p>
        </p:txBody>
      </p:sp>
    </p:spTree>
    <p:extLst>
      <p:ext uri="{BB962C8B-B14F-4D97-AF65-F5344CB8AC3E}">
        <p14:creationId xmlns:p14="http://schemas.microsoft.com/office/powerpoint/2010/main" xmlns="" val="3785571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13</a:t>
            </a:fld>
            <a:endParaRPr lang="en-IN"/>
          </a:p>
        </p:txBody>
      </p:sp>
    </p:spTree>
    <p:extLst>
      <p:ext uri="{BB962C8B-B14F-4D97-AF65-F5344CB8AC3E}">
        <p14:creationId xmlns:p14="http://schemas.microsoft.com/office/powerpoint/2010/main" xmlns="" val="3455945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14</a:t>
            </a:fld>
            <a:endParaRPr lang="en-IN"/>
          </a:p>
        </p:txBody>
      </p:sp>
    </p:spTree>
    <p:extLst>
      <p:ext uri="{BB962C8B-B14F-4D97-AF65-F5344CB8AC3E}">
        <p14:creationId xmlns:p14="http://schemas.microsoft.com/office/powerpoint/2010/main" xmlns="" val="345594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15</a:t>
            </a:fld>
            <a:endParaRPr lang="en-IN"/>
          </a:p>
        </p:txBody>
      </p:sp>
    </p:spTree>
    <p:extLst>
      <p:ext uri="{BB962C8B-B14F-4D97-AF65-F5344CB8AC3E}">
        <p14:creationId xmlns:p14="http://schemas.microsoft.com/office/powerpoint/2010/main" xmlns="" val="75940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17</a:t>
            </a:fld>
            <a:endParaRPr lang="en-IN"/>
          </a:p>
        </p:txBody>
      </p:sp>
    </p:spTree>
    <p:extLst>
      <p:ext uri="{BB962C8B-B14F-4D97-AF65-F5344CB8AC3E}">
        <p14:creationId xmlns:p14="http://schemas.microsoft.com/office/powerpoint/2010/main" xmlns="" val="121735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617502D-FA8C-4785-849E-B8B9708B2063}" type="slidenum">
              <a:rPr lang="en-IN" smtClean="0"/>
              <a:pPr/>
              <a:t>18</a:t>
            </a:fld>
            <a:endParaRPr lang="en-IN"/>
          </a:p>
        </p:txBody>
      </p:sp>
    </p:spTree>
    <p:extLst>
      <p:ext uri="{BB962C8B-B14F-4D97-AF65-F5344CB8AC3E}">
        <p14:creationId xmlns:p14="http://schemas.microsoft.com/office/powerpoint/2010/main" xmlns="" val="2840971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8"/>
            <a:ext cx="10363201"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828801" y="3886200"/>
            <a:ext cx="853440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E2930305-FA7F-4394-BE50-78C80EA2578C}" type="datetime1">
              <a:rPr lang="en-US" smtClean="0"/>
              <a:pPr/>
              <a:t>10-Apr-19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442783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C0EB3BA-B47F-43D8-81A6-A34C360AC403}" type="datetime1">
              <a:rPr lang="en-US" smtClean="0"/>
              <a:pPr/>
              <a:t>10-Apr-19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2518506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199"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609600" y="274641"/>
            <a:ext cx="8026401"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1D39814-F853-40B7-BE19-CC0E730E4676}" type="datetime1">
              <a:rPr lang="en-US" smtClean="0"/>
              <a:pPr/>
              <a:t>10-Apr-19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426057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26901666-9112-4256-A023-54247EF61B79}" type="datetime1">
              <a:rPr lang="en-US" smtClean="0"/>
              <a:pPr/>
              <a:t>10-Apr-19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427919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1"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963084" y="2906713"/>
            <a:ext cx="103632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3E4F1B-6215-4091-A1DB-E2CE63A4AD82}" type="datetime1">
              <a:rPr lang="en-US" smtClean="0"/>
              <a:pPr/>
              <a:t>10-Apr-19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3977642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609601"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0AFD2698-C4CB-4EA2-BD15-989F543165CD}" type="datetime1">
              <a:rPr lang="en-US" smtClean="0"/>
              <a:pPr/>
              <a:t>10-Apr-19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2205451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609601" y="1535113"/>
            <a:ext cx="53869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1" y="2174875"/>
            <a:ext cx="53869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93368"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BE61AE9B-7840-4DF8-8996-1D38B603A0B1}" type="datetime1">
              <a:rPr lang="en-US" smtClean="0"/>
              <a:pPr/>
              <a:t>10-Apr-19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1335333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E218DBC-568A-4470-95D8-81D8C14AEF9C}" type="datetime1">
              <a:rPr lang="en-US" smtClean="0"/>
              <a:pPr/>
              <a:t>10-Apr-19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1510973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AB7891-A63E-4EB0-8581-D2F9A50858FB}" type="datetime1">
              <a:rPr lang="en-US" smtClean="0"/>
              <a:pPr/>
              <a:t>10-Apr-19</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2349154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5"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4766734" y="273053"/>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609602" y="1435103"/>
            <a:ext cx="401108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C60AB5-E536-42B8-8E1E-052B28CD7B18}" type="datetime1">
              <a:rPr lang="en-US" smtClean="0"/>
              <a:pPr/>
              <a:t>10-Apr-19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1125309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IN" dirty="0"/>
          </a:p>
        </p:txBody>
      </p:sp>
      <p:sp>
        <p:nvSpPr>
          <p:cNvPr id="4" name="Text Placeholder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13CE50-7065-4426-8E1F-831EBAB78133}" type="datetime1">
              <a:rPr lang="en-US" smtClean="0"/>
              <a:pPr/>
              <a:t>10-Apr-19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660836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8000" b="-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38"/>
            <a:ext cx="10972801"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609601" y="1600203"/>
            <a:ext cx="10972801"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E4B7E-823A-4155-9245-2758773A9B7E}" type="datetime1">
              <a:rPr lang="en-US" smtClean="0"/>
              <a:pPr/>
              <a:t>10-Apr-19</a:t>
            </a:fld>
            <a:endParaRPr lang="en-IN"/>
          </a:p>
        </p:txBody>
      </p:sp>
      <p:sp>
        <p:nvSpPr>
          <p:cNvPr id="5" name="Footer Placeholder 4"/>
          <p:cNvSpPr>
            <a:spLocks noGrp="1"/>
          </p:cNvSpPr>
          <p:nvPr>
            <p:ph type="ftr" sz="quarter" idx="3"/>
          </p:nvPr>
        </p:nvSpPr>
        <p:spPr>
          <a:xfrm>
            <a:off x="4165601"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EB058D-52C6-4F08-9ECF-FFBBF442012D}" type="slidenum">
              <a:rPr lang="en-IN" smtClean="0"/>
              <a:pPr/>
              <a:t>‹#›</a:t>
            </a:fld>
            <a:endParaRPr lang="en-IN"/>
          </a:p>
        </p:txBody>
      </p:sp>
    </p:spTree>
    <p:extLst>
      <p:ext uri="{BB962C8B-B14F-4D97-AF65-F5344CB8AC3E}">
        <p14:creationId xmlns:p14="http://schemas.microsoft.com/office/powerpoint/2010/main" xmlns="" val="440719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N" sz="9600" b="1" i="1" dirty="0">
                <a:solidFill>
                  <a:schemeClr val="bg1"/>
                </a:solidFill>
                <a:latin typeface="Cambria" pitchFamily="18" charset="0"/>
              </a:rPr>
              <a:t>Input Tax Credit</a:t>
            </a:r>
            <a:br>
              <a:rPr lang="en-IN" sz="9600" b="1" i="1" dirty="0">
                <a:solidFill>
                  <a:schemeClr val="bg1"/>
                </a:solidFill>
                <a:latin typeface="Cambria" pitchFamily="18" charset="0"/>
              </a:rPr>
            </a:br>
            <a:r>
              <a:rPr lang="en-IN" b="1" i="1" dirty="0">
                <a:solidFill>
                  <a:schemeClr val="bg1"/>
                </a:solidFill>
                <a:latin typeface="Cambria" pitchFamily="18" charset="0"/>
              </a:rPr>
              <a:t>Availment, Restrictions, Job-work and other aspects</a:t>
            </a:r>
            <a:endParaRPr lang="en-IN" dirty="0"/>
          </a:p>
        </p:txBody>
      </p:sp>
      <p:sp>
        <p:nvSpPr>
          <p:cNvPr id="3" name="Subtitle 2"/>
          <p:cNvSpPr>
            <a:spLocks noGrp="1"/>
          </p:cNvSpPr>
          <p:nvPr>
            <p:ph type="subTitle" idx="1"/>
          </p:nvPr>
        </p:nvSpPr>
        <p:spPr/>
        <p:txBody>
          <a:bodyPr/>
          <a:lstStyle/>
          <a:p>
            <a:endParaRPr lang="en-IN"/>
          </a:p>
        </p:txBody>
      </p:sp>
      <p:sp>
        <p:nvSpPr>
          <p:cNvPr id="5" name="Rectangle 4"/>
          <p:cNvSpPr/>
          <p:nvPr/>
        </p:nvSpPr>
        <p:spPr>
          <a:xfrm>
            <a:off x="0" y="0"/>
            <a:ext cx="12192000" cy="6858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extBox 5"/>
          <p:cNvSpPr txBox="1"/>
          <p:nvPr/>
        </p:nvSpPr>
        <p:spPr>
          <a:xfrm>
            <a:off x="1074056" y="1983846"/>
            <a:ext cx="10624457" cy="2585323"/>
          </a:xfrm>
          <a:prstGeom prst="rect">
            <a:avLst/>
          </a:prstGeom>
          <a:noFill/>
        </p:spPr>
        <p:txBody>
          <a:bodyPr wrap="square" rtlCol="0">
            <a:spAutoFit/>
          </a:bodyPr>
          <a:lstStyle/>
          <a:p>
            <a:pPr algn="ctr"/>
            <a:r>
              <a:rPr lang="en-IN" sz="5400" b="1" dirty="0">
                <a:solidFill>
                  <a:schemeClr val="bg1"/>
                </a:solidFill>
                <a:effectLst>
                  <a:outerShdw blurRad="38100" dist="38100" dir="2700000" algn="tl">
                    <a:srgbClr val="000000">
                      <a:alpha val="43137"/>
                    </a:srgbClr>
                  </a:outerShdw>
                </a:effectLst>
                <a:latin typeface="Footlight MT Light" pitchFamily="18" charset="0"/>
              </a:rPr>
              <a:t>Analysis of Important Parts of </a:t>
            </a:r>
          </a:p>
          <a:p>
            <a:pPr algn="ctr"/>
            <a:r>
              <a:rPr lang="en-IN" sz="5400" b="1" dirty="0">
                <a:solidFill>
                  <a:schemeClr val="bg1"/>
                </a:solidFill>
                <a:effectLst>
                  <a:outerShdw blurRad="38100" dist="38100" dir="2700000" algn="tl">
                    <a:srgbClr val="000000">
                      <a:alpha val="43137"/>
                    </a:srgbClr>
                  </a:outerShdw>
                </a:effectLst>
                <a:latin typeface="Footlight MT Light" pitchFamily="18" charset="0"/>
              </a:rPr>
              <a:t>- 9C-  GST audit  </a:t>
            </a:r>
          </a:p>
          <a:p>
            <a:pPr algn="ctr"/>
            <a:r>
              <a:rPr lang="en-IN" sz="5400" b="1" dirty="0" smtClean="0">
                <a:solidFill>
                  <a:schemeClr val="bg1"/>
                </a:solidFill>
                <a:effectLst>
                  <a:outerShdw blurRad="38100" dist="38100" dir="2700000" algn="tl">
                    <a:srgbClr val="000000">
                      <a:alpha val="43137"/>
                    </a:srgbClr>
                  </a:outerShdw>
                </a:effectLst>
                <a:latin typeface="Footlight MT Light" pitchFamily="18" charset="0"/>
              </a:rPr>
              <a:t>Chartered Accountants Perspective</a:t>
            </a:r>
            <a:endParaRPr lang="en-IN" sz="1600" dirty="0">
              <a:solidFill>
                <a:schemeClr val="bg1"/>
              </a:solidFill>
            </a:endParaRPr>
          </a:p>
        </p:txBody>
      </p:sp>
      <p:sp>
        <p:nvSpPr>
          <p:cNvPr id="7" name="TextBox 6"/>
          <p:cNvSpPr txBox="1"/>
          <p:nvPr/>
        </p:nvSpPr>
        <p:spPr>
          <a:xfrm>
            <a:off x="5333999" y="4767935"/>
            <a:ext cx="6123476" cy="400110"/>
          </a:xfrm>
          <a:prstGeom prst="rect">
            <a:avLst/>
          </a:prstGeom>
          <a:noFill/>
        </p:spPr>
        <p:txBody>
          <a:bodyPr wrap="square" rtlCol="0">
            <a:spAutoFit/>
          </a:bodyPr>
          <a:lstStyle/>
          <a:p>
            <a:pPr algn="ctr"/>
            <a:r>
              <a:rPr lang="en-IN" sz="2000" b="1" i="1" dirty="0">
                <a:solidFill>
                  <a:srgbClr val="FFFF00"/>
                </a:solidFill>
                <a:latin typeface="Cambria" pitchFamily="18" charset="0"/>
              </a:rPr>
              <a:t>CA </a:t>
            </a:r>
            <a:r>
              <a:rPr lang="en-IN" sz="2000" b="1" i="1" dirty="0" err="1">
                <a:solidFill>
                  <a:srgbClr val="FFFF00"/>
                </a:solidFill>
                <a:latin typeface="Cambria" pitchFamily="18" charset="0"/>
              </a:rPr>
              <a:t>Madhukar</a:t>
            </a:r>
            <a:r>
              <a:rPr lang="en-IN" sz="2000" b="1" i="1" dirty="0">
                <a:solidFill>
                  <a:srgbClr val="FFFF00"/>
                </a:solidFill>
                <a:latin typeface="Cambria" pitchFamily="18" charset="0"/>
              </a:rPr>
              <a:t> N </a:t>
            </a:r>
            <a:r>
              <a:rPr lang="en-IN" sz="2000" b="1" i="1" dirty="0" err="1">
                <a:solidFill>
                  <a:srgbClr val="FFFF00"/>
                </a:solidFill>
                <a:latin typeface="Cambria" pitchFamily="18" charset="0"/>
              </a:rPr>
              <a:t>Hiregange</a:t>
            </a:r>
            <a:endParaRPr lang="en-IN" sz="2000" b="1" i="1" dirty="0">
              <a:solidFill>
                <a:srgbClr val="FFFF00"/>
              </a:solidFill>
              <a:latin typeface="Cambria" pitchFamily="18" charset="0"/>
            </a:endParaRPr>
          </a:p>
        </p:txBody>
      </p:sp>
    </p:spTree>
    <p:extLst>
      <p:ext uri="{BB962C8B-B14F-4D97-AF65-F5344CB8AC3E}">
        <p14:creationId xmlns:p14="http://schemas.microsoft.com/office/powerpoint/2010/main" xmlns="" val="25767492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4012E9FF-B2D6-46F7-919B-ECE12561A140}"/>
              </a:ext>
            </a:extLst>
          </p:cNvPr>
          <p:cNvSpPr>
            <a:spLocks noGrp="1"/>
          </p:cNvSpPr>
          <p:nvPr>
            <p:ph type="sldNum" sz="quarter" idx="12"/>
          </p:nvPr>
        </p:nvSpPr>
        <p:spPr/>
        <p:txBody>
          <a:bodyPr/>
          <a:lstStyle/>
          <a:p>
            <a:fld id="{93EB058D-52C6-4F08-9ECF-FFBBF442012D}" type="slidenum">
              <a:rPr lang="en-IN" smtClean="0"/>
              <a:pPr/>
              <a:t>10</a:t>
            </a:fld>
            <a:endParaRPr lang="en-IN"/>
          </a:p>
        </p:txBody>
      </p:sp>
      <p:pic>
        <p:nvPicPr>
          <p:cNvPr id="4" name="Picture 3">
            <a:extLst>
              <a:ext uri="{FF2B5EF4-FFF2-40B4-BE49-F238E27FC236}">
                <a16:creationId xmlns="" xmlns:a16="http://schemas.microsoft.com/office/drawing/2014/main" id="{72887122-8555-4215-B9F7-09776B33CC72}"/>
              </a:ext>
            </a:extLst>
          </p:cNvPr>
          <p:cNvPicPr>
            <a:picLocks noChangeAspect="1"/>
          </p:cNvPicPr>
          <p:nvPr/>
        </p:nvPicPr>
        <p:blipFill>
          <a:blip r:embed="rId2" cstate="print"/>
          <a:stretch>
            <a:fillRect/>
          </a:stretch>
        </p:blipFill>
        <p:spPr>
          <a:xfrm>
            <a:off x="548641" y="326570"/>
            <a:ext cx="10398034" cy="5865223"/>
          </a:xfrm>
          <a:prstGeom prst="rect">
            <a:avLst/>
          </a:prstGeom>
        </p:spPr>
      </p:pic>
    </p:spTree>
    <p:extLst>
      <p:ext uri="{BB962C8B-B14F-4D97-AF65-F5344CB8AC3E}">
        <p14:creationId xmlns:p14="http://schemas.microsoft.com/office/powerpoint/2010/main" xmlns="" val="12478857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11</a:t>
            </a:fld>
            <a:endParaRPr lang="en-IN"/>
          </a:p>
        </p:txBody>
      </p:sp>
      <p:pic>
        <p:nvPicPr>
          <p:cNvPr id="6" name="Picture 5">
            <a:extLst>
              <a:ext uri="{FF2B5EF4-FFF2-40B4-BE49-F238E27FC236}">
                <a16:creationId xmlns="" xmlns:a16="http://schemas.microsoft.com/office/drawing/2014/main" id="{5A9800D2-F204-4D5F-A1C6-39CAF617C4C6}"/>
              </a:ext>
            </a:extLst>
          </p:cNvPr>
          <p:cNvPicPr>
            <a:picLocks noChangeAspect="1"/>
          </p:cNvPicPr>
          <p:nvPr/>
        </p:nvPicPr>
        <p:blipFill rotWithShape="1">
          <a:blip r:embed="rId2" cstate="print"/>
          <a:srcRect l="24628" t="15303" r="27949" b="1736"/>
          <a:stretch/>
        </p:blipFill>
        <p:spPr>
          <a:xfrm>
            <a:off x="85725" y="136524"/>
            <a:ext cx="11706882" cy="6584951"/>
          </a:xfrm>
          <a:prstGeom prst="rect">
            <a:avLst/>
          </a:prstGeom>
        </p:spPr>
      </p:pic>
    </p:spTree>
    <p:extLst>
      <p:ext uri="{BB962C8B-B14F-4D97-AF65-F5344CB8AC3E}">
        <p14:creationId xmlns:p14="http://schemas.microsoft.com/office/powerpoint/2010/main" xmlns="" val="4265455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11761076"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12</a:t>
            </a:fld>
            <a:endParaRPr lang="en-IN"/>
          </a:p>
        </p:txBody>
      </p:sp>
      <p:sp>
        <p:nvSpPr>
          <p:cNvPr id="9" name="TextBox 8"/>
          <p:cNvSpPr txBox="1"/>
          <p:nvPr/>
        </p:nvSpPr>
        <p:spPr>
          <a:xfrm>
            <a:off x="304800" y="1093371"/>
            <a:ext cx="10759440" cy="6001643"/>
          </a:xfrm>
          <a:prstGeom prst="rect">
            <a:avLst/>
          </a:prstGeom>
          <a:noFill/>
        </p:spPr>
        <p:txBody>
          <a:bodyPr wrap="square" rtlCol="0">
            <a:spAutoFit/>
          </a:bodyPr>
          <a:lstStyle/>
          <a:p>
            <a:pPr algn="just"/>
            <a:r>
              <a:rPr lang="en-IN" sz="2400" b="1" dirty="0">
                <a:latin typeface="Bookman Old Style" panose="02050604050505020204" pitchFamily="18" charset="0"/>
              </a:rPr>
              <a:t>Important to file all GST returns before audit</a:t>
            </a:r>
          </a:p>
          <a:p>
            <a:pPr algn="just"/>
            <a:endParaRPr lang="en-IN" sz="2400" b="1" dirty="0">
              <a:latin typeface="Bookman Old Style" panose="02050604050505020204" pitchFamily="18" charset="0"/>
            </a:endParaRPr>
          </a:p>
          <a:p>
            <a:pPr algn="just"/>
            <a:r>
              <a:rPr lang="en-IN" sz="2400" b="1" dirty="0">
                <a:latin typeface="Bookman Old Style" panose="02050604050505020204" pitchFamily="18" charset="0"/>
              </a:rPr>
              <a:t>Table 5A: </a:t>
            </a:r>
          </a:p>
          <a:p>
            <a:pPr marL="342900" indent="-342900" algn="just">
              <a:buFontTx/>
              <a:buChar char="-"/>
            </a:pPr>
            <a:r>
              <a:rPr lang="en-IN" sz="2400" dirty="0">
                <a:latin typeface="Bookman Old Style" panose="02050604050505020204" pitchFamily="18" charset="0"/>
              </a:rPr>
              <a:t>Take total operating plus non operating income</a:t>
            </a:r>
          </a:p>
          <a:p>
            <a:pPr marL="342900" indent="-342900" algn="just">
              <a:buFontTx/>
              <a:buChar char="-"/>
            </a:pPr>
            <a:r>
              <a:rPr lang="en-IN" sz="2400" dirty="0">
                <a:latin typeface="Bookman Old Style" panose="02050604050505020204" pitchFamily="18" charset="0"/>
              </a:rPr>
              <a:t>Foreign branch? Then take it to branch which is concerned to exclude later</a:t>
            </a:r>
          </a:p>
          <a:p>
            <a:pPr marL="342900" indent="-342900" algn="just">
              <a:buFontTx/>
              <a:buChar char="-"/>
            </a:pPr>
            <a:r>
              <a:rPr lang="en-IN" sz="2400" dirty="0">
                <a:latin typeface="Bookman Old Style" panose="02050604050505020204" pitchFamily="18" charset="0"/>
              </a:rPr>
              <a:t>If common financials, then based on books of account bifurcate details. Ledgers, </a:t>
            </a:r>
            <a:r>
              <a:rPr lang="en-IN" sz="2400" dirty="0" smtClean="0">
                <a:latin typeface="Bookman Old Style" panose="02050604050505020204" pitchFamily="18" charset="0"/>
              </a:rPr>
              <a:t>[Inc. ITC] MIS </a:t>
            </a:r>
            <a:r>
              <a:rPr lang="en-IN" sz="2400" dirty="0">
                <a:latin typeface="Bookman Old Style" panose="02050604050505020204" pitchFamily="18" charset="0"/>
              </a:rPr>
              <a:t>etc. to be bifurcated for each GSTIN</a:t>
            </a:r>
          </a:p>
          <a:p>
            <a:pPr marL="342900" indent="-342900" algn="just">
              <a:buFontTx/>
              <a:buChar char="-"/>
            </a:pPr>
            <a:r>
              <a:rPr lang="en-IN" sz="2400" dirty="0">
                <a:latin typeface="Bookman Old Style" panose="02050604050505020204" pitchFamily="18" charset="0"/>
              </a:rPr>
              <a:t>Turnover of entire FY 2017-18. What is FY for GST?</a:t>
            </a:r>
          </a:p>
          <a:p>
            <a:pPr marL="342900" indent="-342900" algn="just">
              <a:buFontTx/>
              <a:buChar char="-"/>
            </a:pPr>
            <a:r>
              <a:rPr lang="en-IN" sz="2400" dirty="0">
                <a:latin typeface="Bookman Old Style" panose="02050604050505020204" pitchFamily="18" charset="0"/>
              </a:rPr>
              <a:t>If multiple auditors, becomes challenging. Co-ordinate</a:t>
            </a:r>
          </a:p>
          <a:p>
            <a:pPr algn="just"/>
            <a:endParaRPr lang="en-IN" sz="2400" dirty="0">
              <a:latin typeface="Bookman Old Style" panose="02050604050505020204" pitchFamily="18" charset="0"/>
            </a:endParaRPr>
          </a:p>
          <a:p>
            <a:pPr algn="just"/>
            <a:r>
              <a:rPr lang="en-IN" sz="2400" b="1" dirty="0">
                <a:latin typeface="Bookman Old Style" panose="02050604050505020204" pitchFamily="18" charset="0"/>
              </a:rPr>
              <a:t>Table 5B:</a:t>
            </a:r>
          </a:p>
          <a:p>
            <a:pPr marL="342900" indent="-342900" algn="just">
              <a:buFontTx/>
              <a:buChar char="-"/>
            </a:pPr>
            <a:r>
              <a:rPr lang="en-GB" sz="2400" dirty="0">
                <a:latin typeface="Bookman Old Style" panose="02050604050505020204" pitchFamily="18" charset="0"/>
              </a:rPr>
              <a:t>Unbilled revenue which is invoiced with GST should be </a:t>
            </a:r>
            <a:r>
              <a:rPr lang="en-GB" sz="2400" b="1" dirty="0">
                <a:latin typeface="Bookman Old Style" panose="02050604050505020204" pitchFamily="18" charset="0"/>
              </a:rPr>
              <a:t>added</a:t>
            </a:r>
          </a:p>
          <a:p>
            <a:pPr marL="342900" indent="-342900" algn="just">
              <a:buFontTx/>
              <a:buChar char="-"/>
            </a:pPr>
            <a:r>
              <a:rPr lang="en-GB" sz="2400" dirty="0">
                <a:latin typeface="Bookman Old Style" panose="02050604050505020204" pitchFamily="18" charset="0"/>
              </a:rPr>
              <a:t>If related to pre-GST, </a:t>
            </a:r>
            <a:r>
              <a:rPr lang="en-GB" sz="2400" b="1" dirty="0">
                <a:latin typeface="Bookman Old Style" panose="02050604050505020204" pitchFamily="18" charset="0"/>
              </a:rPr>
              <a:t>don’t add</a:t>
            </a:r>
          </a:p>
          <a:p>
            <a:pPr marL="342900" indent="-342900" algn="just">
              <a:buFontTx/>
              <a:buChar char="-"/>
            </a:pPr>
            <a:r>
              <a:rPr lang="en-GB" sz="2400" dirty="0">
                <a:latin typeface="Bookman Old Style" panose="02050604050505020204" pitchFamily="18" charset="0"/>
              </a:rPr>
              <a:t>Segregate for each GSTIN</a:t>
            </a:r>
          </a:p>
          <a:p>
            <a:pPr algn="just"/>
            <a:endParaRPr lang="en-IN" sz="2400" dirty="0">
              <a:latin typeface="Bookman Old Style" panose="02050604050505020204" pitchFamily="18" charset="0"/>
            </a:endParaRPr>
          </a:p>
        </p:txBody>
      </p:sp>
    </p:spTree>
    <p:extLst>
      <p:ext uri="{BB962C8B-B14F-4D97-AF65-F5344CB8AC3E}">
        <p14:creationId xmlns:p14="http://schemas.microsoft.com/office/powerpoint/2010/main" xmlns="" val="368338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24138"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13</a:t>
            </a:fld>
            <a:endParaRPr lang="en-IN"/>
          </a:p>
        </p:txBody>
      </p:sp>
      <p:sp>
        <p:nvSpPr>
          <p:cNvPr id="9" name="TextBox 8"/>
          <p:cNvSpPr txBox="1"/>
          <p:nvPr/>
        </p:nvSpPr>
        <p:spPr>
          <a:xfrm>
            <a:off x="304800" y="1093371"/>
            <a:ext cx="10759440" cy="5262979"/>
          </a:xfrm>
          <a:prstGeom prst="rect">
            <a:avLst/>
          </a:prstGeom>
          <a:noFill/>
        </p:spPr>
        <p:txBody>
          <a:bodyPr wrap="square" rtlCol="0">
            <a:spAutoFit/>
          </a:bodyPr>
          <a:lstStyle/>
          <a:p>
            <a:pPr algn="just"/>
            <a:r>
              <a:rPr lang="en-IN" sz="2400" b="1" dirty="0">
                <a:latin typeface="Bookman Old Style" panose="02050604050505020204" pitchFamily="18" charset="0"/>
              </a:rPr>
              <a:t>Table 5C: </a:t>
            </a:r>
          </a:p>
          <a:p>
            <a:pPr marL="342900" indent="-342900" algn="just">
              <a:buFontTx/>
              <a:buChar char="-"/>
            </a:pPr>
            <a:r>
              <a:rPr lang="en-IN" sz="2400" dirty="0">
                <a:latin typeface="Bookman Old Style" panose="02050604050505020204" pitchFamily="18" charset="0"/>
              </a:rPr>
              <a:t>Unadjusted advances at year end on which GST paid but not recognised as revenue in financials to be </a:t>
            </a:r>
            <a:r>
              <a:rPr lang="en-IN" sz="2400" b="1" dirty="0">
                <a:latin typeface="Bookman Old Style" panose="02050604050505020204" pitchFamily="18" charset="0"/>
              </a:rPr>
              <a:t>added</a:t>
            </a:r>
          </a:p>
          <a:p>
            <a:pPr marL="342900" indent="-342900" algn="just">
              <a:buFontTx/>
              <a:buChar char="-"/>
            </a:pPr>
            <a:r>
              <a:rPr lang="en-IN" sz="2400" dirty="0">
                <a:latin typeface="Bookman Old Style" panose="02050604050505020204" pitchFamily="18" charset="0"/>
              </a:rPr>
              <a:t>Presently goods advance not subject to GST </a:t>
            </a:r>
            <a:r>
              <a:rPr lang="en-IN" sz="2400" dirty="0" smtClean="0">
                <a:latin typeface="Bookman Old Style" panose="02050604050505020204" pitchFamily="18" charset="0"/>
              </a:rPr>
              <a:t>[ 1.7.17 to 13.10.17 ( for TO less than 150 L- from 15.11.17 not for all] but </a:t>
            </a:r>
            <a:r>
              <a:rPr lang="en-IN" sz="2400" dirty="0">
                <a:latin typeface="Bookman Old Style" panose="02050604050505020204" pitchFamily="18" charset="0"/>
              </a:rPr>
              <a:t>advance for service, subject to GST</a:t>
            </a:r>
          </a:p>
          <a:p>
            <a:pPr marL="342900" indent="-342900" algn="just">
              <a:buFontTx/>
              <a:buChar char="-"/>
            </a:pPr>
            <a:r>
              <a:rPr lang="en-IN" sz="2400" dirty="0">
                <a:latin typeface="Bookman Old Style" panose="02050604050505020204" pitchFamily="18" charset="0"/>
              </a:rPr>
              <a:t>Advance for exempted income, exports, SEZ, </a:t>
            </a:r>
            <a:r>
              <a:rPr lang="en-IN" sz="2400" b="1" dirty="0">
                <a:latin typeface="Bookman Old Style" panose="02050604050505020204" pitchFamily="18" charset="0"/>
              </a:rPr>
              <a:t>don’t add</a:t>
            </a:r>
          </a:p>
          <a:p>
            <a:pPr marL="342900" indent="-342900" algn="just">
              <a:buFontTx/>
              <a:buChar char="-"/>
            </a:pPr>
            <a:r>
              <a:rPr lang="en-IN" sz="2400" dirty="0">
                <a:latin typeface="Bookman Old Style" panose="02050604050505020204" pitchFamily="18" charset="0"/>
              </a:rPr>
              <a:t>Advance received and invoiced in same year, </a:t>
            </a:r>
            <a:r>
              <a:rPr lang="en-IN" sz="2400" b="1" dirty="0">
                <a:latin typeface="Bookman Old Style" panose="02050604050505020204" pitchFamily="18" charset="0"/>
              </a:rPr>
              <a:t>don’t add</a:t>
            </a:r>
          </a:p>
          <a:p>
            <a:pPr marL="342900" indent="-342900" algn="just">
              <a:buFontTx/>
              <a:buChar char="-"/>
            </a:pPr>
            <a:r>
              <a:rPr lang="en-IN" sz="2400" dirty="0">
                <a:latin typeface="Bookman Old Style" panose="02050604050505020204" pitchFamily="18" charset="0"/>
              </a:rPr>
              <a:t>Advance for pre-GST regime, but not adjusted, </a:t>
            </a:r>
            <a:r>
              <a:rPr lang="en-IN" sz="2400" b="1" dirty="0">
                <a:latin typeface="Bookman Old Style" panose="02050604050505020204" pitchFamily="18" charset="0"/>
              </a:rPr>
              <a:t>don’ add</a:t>
            </a:r>
          </a:p>
          <a:p>
            <a:pPr algn="just"/>
            <a:endParaRPr lang="en-GB" sz="2400" dirty="0">
              <a:latin typeface="Bookman Old Style" panose="02050604050505020204" pitchFamily="18" charset="0"/>
            </a:endParaRPr>
          </a:p>
          <a:p>
            <a:pPr algn="just"/>
            <a:r>
              <a:rPr lang="en-GB" sz="2400" b="1" dirty="0">
                <a:latin typeface="Bookman Old Style" panose="02050604050505020204" pitchFamily="18" charset="0"/>
              </a:rPr>
              <a:t>Table 5D:</a:t>
            </a:r>
          </a:p>
          <a:p>
            <a:pPr marL="342900" indent="-342900" algn="just">
              <a:buFontTx/>
              <a:buChar char="-"/>
            </a:pPr>
            <a:r>
              <a:rPr lang="en-IN" sz="2400" dirty="0">
                <a:latin typeface="Bookman Old Style" panose="02050604050505020204" pitchFamily="18" charset="0"/>
              </a:rPr>
              <a:t>Deemed supply under schedule I to be </a:t>
            </a:r>
            <a:r>
              <a:rPr lang="en-IN" sz="2400" b="1" dirty="0">
                <a:latin typeface="Bookman Old Style" panose="02050604050505020204" pitchFamily="18" charset="0"/>
              </a:rPr>
              <a:t>added</a:t>
            </a:r>
          </a:p>
          <a:p>
            <a:pPr marL="342900" indent="-342900" algn="just">
              <a:buFontTx/>
              <a:buChar char="-"/>
            </a:pPr>
            <a:r>
              <a:rPr lang="en-IN" sz="2400" dirty="0">
                <a:latin typeface="Bookman Old Style" panose="02050604050505020204" pitchFamily="18" charset="0"/>
              </a:rPr>
              <a:t>If already part of financials, </a:t>
            </a:r>
            <a:r>
              <a:rPr lang="en-IN" sz="2400" b="1" dirty="0">
                <a:latin typeface="Bookman Old Style" panose="02050604050505020204" pitchFamily="18" charset="0"/>
              </a:rPr>
              <a:t>don’t add</a:t>
            </a:r>
          </a:p>
          <a:p>
            <a:pPr marL="342900" indent="-342900" algn="just">
              <a:buFontTx/>
              <a:buChar char="-"/>
            </a:pPr>
            <a:r>
              <a:rPr lang="en-IN" sz="2400" dirty="0">
                <a:latin typeface="Bookman Old Style" panose="02050604050505020204" pitchFamily="18" charset="0"/>
              </a:rPr>
              <a:t>Verify fixed asset register, e-way bills, tax invoices  </a:t>
            </a:r>
          </a:p>
        </p:txBody>
      </p:sp>
    </p:spTree>
    <p:extLst>
      <p:ext uri="{BB962C8B-B14F-4D97-AF65-F5344CB8AC3E}">
        <p14:creationId xmlns:p14="http://schemas.microsoft.com/office/powerpoint/2010/main" xmlns="" val="143867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11698014"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14</a:t>
            </a:fld>
            <a:endParaRPr lang="en-IN"/>
          </a:p>
        </p:txBody>
      </p:sp>
      <p:sp>
        <p:nvSpPr>
          <p:cNvPr id="9" name="TextBox 8"/>
          <p:cNvSpPr txBox="1"/>
          <p:nvPr/>
        </p:nvSpPr>
        <p:spPr>
          <a:xfrm>
            <a:off x="304800" y="1093371"/>
            <a:ext cx="10759440" cy="5262979"/>
          </a:xfrm>
          <a:prstGeom prst="rect">
            <a:avLst/>
          </a:prstGeom>
          <a:noFill/>
        </p:spPr>
        <p:txBody>
          <a:bodyPr wrap="square" rtlCol="0">
            <a:spAutoFit/>
          </a:bodyPr>
          <a:lstStyle/>
          <a:p>
            <a:pPr algn="just"/>
            <a:r>
              <a:rPr lang="en-IN" sz="2400" b="1" dirty="0">
                <a:latin typeface="Bookman Old Style" panose="02050604050505020204" pitchFamily="18" charset="0"/>
              </a:rPr>
              <a:t>Table 5C: </a:t>
            </a:r>
          </a:p>
          <a:p>
            <a:pPr marL="342900" indent="-342900" algn="just">
              <a:buFontTx/>
              <a:buChar char="-"/>
            </a:pPr>
            <a:r>
              <a:rPr lang="en-IN" sz="2400" dirty="0">
                <a:latin typeface="Bookman Old Style" panose="02050604050505020204" pitchFamily="18" charset="0"/>
              </a:rPr>
              <a:t>Unadjusted advances at year end on which GST paid but not recognised as revenue in financials to be </a:t>
            </a:r>
            <a:r>
              <a:rPr lang="en-IN" sz="2400" b="1" dirty="0">
                <a:latin typeface="Bookman Old Style" panose="02050604050505020204" pitchFamily="18" charset="0"/>
              </a:rPr>
              <a:t>added</a:t>
            </a:r>
          </a:p>
          <a:p>
            <a:pPr marL="342900" indent="-342900" algn="just">
              <a:buFontTx/>
              <a:buChar char="-"/>
            </a:pPr>
            <a:r>
              <a:rPr lang="en-IN" sz="2400" dirty="0">
                <a:latin typeface="Bookman Old Style" panose="02050604050505020204" pitchFamily="18" charset="0"/>
              </a:rPr>
              <a:t>Presently goods advance not subject to GST </a:t>
            </a:r>
            <a:r>
              <a:rPr lang="en-IN" sz="2400" dirty="0" smtClean="0">
                <a:latin typeface="Bookman Old Style" panose="02050604050505020204" pitchFamily="18" charset="0"/>
              </a:rPr>
              <a:t>[ 1.7.17 to 13.10.17 ( for TO less than 150 L- from 15.11.17 not for all] but </a:t>
            </a:r>
            <a:r>
              <a:rPr lang="en-IN" sz="2400" dirty="0">
                <a:latin typeface="Bookman Old Style" panose="02050604050505020204" pitchFamily="18" charset="0"/>
              </a:rPr>
              <a:t>advance for service, subject to GST</a:t>
            </a:r>
          </a:p>
          <a:p>
            <a:pPr marL="342900" indent="-342900" algn="just">
              <a:buFontTx/>
              <a:buChar char="-"/>
            </a:pPr>
            <a:r>
              <a:rPr lang="en-IN" sz="2400" dirty="0">
                <a:latin typeface="Bookman Old Style" panose="02050604050505020204" pitchFamily="18" charset="0"/>
              </a:rPr>
              <a:t>Advance for exempted income, exports, SEZ, </a:t>
            </a:r>
            <a:r>
              <a:rPr lang="en-IN" sz="2400" b="1" dirty="0">
                <a:latin typeface="Bookman Old Style" panose="02050604050505020204" pitchFamily="18" charset="0"/>
              </a:rPr>
              <a:t>don’t add</a:t>
            </a:r>
          </a:p>
          <a:p>
            <a:pPr marL="342900" indent="-342900" algn="just">
              <a:buFontTx/>
              <a:buChar char="-"/>
            </a:pPr>
            <a:r>
              <a:rPr lang="en-IN" sz="2400" dirty="0">
                <a:latin typeface="Bookman Old Style" panose="02050604050505020204" pitchFamily="18" charset="0"/>
              </a:rPr>
              <a:t>Advance received and invoiced in same year, </a:t>
            </a:r>
            <a:r>
              <a:rPr lang="en-IN" sz="2400" b="1" dirty="0">
                <a:latin typeface="Bookman Old Style" panose="02050604050505020204" pitchFamily="18" charset="0"/>
              </a:rPr>
              <a:t>don’t add</a:t>
            </a:r>
          </a:p>
          <a:p>
            <a:pPr marL="342900" indent="-342900" algn="just">
              <a:buFontTx/>
              <a:buChar char="-"/>
            </a:pPr>
            <a:r>
              <a:rPr lang="en-IN" sz="2400" dirty="0">
                <a:latin typeface="Bookman Old Style" panose="02050604050505020204" pitchFamily="18" charset="0"/>
              </a:rPr>
              <a:t>Advance for pre-GST regime, but not adjusted, </a:t>
            </a:r>
            <a:r>
              <a:rPr lang="en-IN" sz="2400" b="1" dirty="0">
                <a:latin typeface="Bookman Old Style" panose="02050604050505020204" pitchFamily="18" charset="0"/>
              </a:rPr>
              <a:t>don’ add</a:t>
            </a:r>
          </a:p>
          <a:p>
            <a:pPr algn="just"/>
            <a:endParaRPr lang="en-GB" sz="2400" dirty="0">
              <a:latin typeface="Bookman Old Style" panose="02050604050505020204" pitchFamily="18" charset="0"/>
            </a:endParaRPr>
          </a:p>
          <a:p>
            <a:pPr algn="just"/>
            <a:r>
              <a:rPr lang="en-GB" sz="2400" b="1" dirty="0">
                <a:latin typeface="Bookman Old Style" panose="02050604050505020204" pitchFamily="18" charset="0"/>
              </a:rPr>
              <a:t>Table 5D:</a:t>
            </a:r>
          </a:p>
          <a:p>
            <a:pPr marL="342900" indent="-342900" algn="just">
              <a:buFontTx/>
              <a:buChar char="-"/>
            </a:pPr>
            <a:r>
              <a:rPr lang="en-IN" sz="2400" dirty="0">
                <a:latin typeface="Bookman Old Style" panose="02050604050505020204" pitchFamily="18" charset="0"/>
              </a:rPr>
              <a:t>Deemed supply under schedule I to be </a:t>
            </a:r>
            <a:r>
              <a:rPr lang="en-IN" sz="2400" b="1" dirty="0">
                <a:latin typeface="Bookman Old Style" panose="02050604050505020204" pitchFamily="18" charset="0"/>
              </a:rPr>
              <a:t>added</a:t>
            </a:r>
          </a:p>
          <a:p>
            <a:pPr marL="342900" indent="-342900" algn="just">
              <a:buFontTx/>
              <a:buChar char="-"/>
            </a:pPr>
            <a:r>
              <a:rPr lang="en-IN" sz="2400" dirty="0">
                <a:latin typeface="Bookman Old Style" panose="02050604050505020204" pitchFamily="18" charset="0"/>
              </a:rPr>
              <a:t>If already part of financials, </a:t>
            </a:r>
            <a:r>
              <a:rPr lang="en-IN" sz="2400" b="1" dirty="0">
                <a:latin typeface="Bookman Old Style" panose="02050604050505020204" pitchFamily="18" charset="0"/>
              </a:rPr>
              <a:t>don’t add</a:t>
            </a:r>
          </a:p>
          <a:p>
            <a:pPr marL="342900" indent="-342900" algn="just">
              <a:buFontTx/>
              <a:buChar char="-"/>
            </a:pPr>
            <a:r>
              <a:rPr lang="en-IN" sz="2400" dirty="0">
                <a:latin typeface="Bookman Old Style" panose="02050604050505020204" pitchFamily="18" charset="0"/>
              </a:rPr>
              <a:t>Verify fixed asset register, e-way bills, tax invoices  </a:t>
            </a:r>
          </a:p>
        </p:txBody>
      </p:sp>
    </p:spTree>
    <p:extLst>
      <p:ext uri="{BB962C8B-B14F-4D97-AF65-F5344CB8AC3E}">
        <p14:creationId xmlns:p14="http://schemas.microsoft.com/office/powerpoint/2010/main" xmlns="" val="3400625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776841"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15</a:t>
            </a:fld>
            <a:endParaRPr lang="en-IN"/>
          </a:p>
        </p:txBody>
      </p:sp>
      <p:sp>
        <p:nvSpPr>
          <p:cNvPr id="9" name="TextBox 8"/>
          <p:cNvSpPr txBox="1"/>
          <p:nvPr/>
        </p:nvSpPr>
        <p:spPr>
          <a:xfrm>
            <a:off x="304800" y="1093371"/>
            <a:ext cx="10759440" cy="4524315"/>
          </a:xfrm>
          <a:prstGeom prst="rect">
            <a:avLst/>
          </a:prstGeom>
          <a:noFill/>
        </p:spPr>
        <p:txBody>
          <a:bodyPr wrap="square" rtlCol="0">
            <a:spAutoFit/>
          </a:bodyPr>
          <a:lstStyle/>
          <a:p>
            <a:pPr algn="just"/>
            <a:r>
              <a:rPr lang="en-IN" sz="2400" b="1" dirty="0">
                <a:latin typeface="Bookman Old Style" panose="02050604050505020204" pitchFamily="18" charset="0"/>
              </a:rPr>
              <a:t>Table 5E: </a:t>
            </a:r>
          </a:p>
          <a:p>
            <a:pPr marL="342900" indent="-342900" algn="just">
              <a:buFontTx/>
              <a:buChar char="-"/>
            </a:pPr>
            <a:r>
              <a:rPr lang="en-IN" sz="2400" dirty="0">
                <a:latin typeface="Bookman Old Style" panose="02050604050505020204" pitchFamily="18" charset="0"/>
              </a:rPr>
              <a:t>Credit notes issued after 31</a:t>
            </a:r>
            <a:r>
              <a:rPr lang="en-IN" sz="2400" baseline="30000" dirty="0">
                <a:latin typeface="Bookman Old Style" panose="02050604050505020204" pitchFamily="18" charset="0"/>
              </a:rPr>
              <a:t>st</a:t>
            </a:r>
            <a:r>
              <a:rPr lang="en-IN" sz="2400" dirty="0">
                <a:latin typeface="Bookman Old Style" panose="02050604050505020204" pitchFamily="18" charset="0"/>
              </a:rPr>
              <a:t> March for supplies of current FY but taken in annual return, to be reduced</a:t>
            </a:r>
          </a:p>
          <a:p>
            <a:pPr marL="342900" indent="-342900" algn="just">
              <a:buFontTx/>
              <a:buChar char="-"/>
            </a:pPr>
            <a:endParaRPr lang="en-IN" sz="2400" b="1" dirty="0">
              <a:latin typeface="Bookman Old Style" panose="02050604050505020204" pitchFamily="18" charset="0"/>
            </a:endParaRPr>
          </a:p>
          <a:p>
            <a:pPr algn="just"/>
            <a:r>
              <a:rPr lang="en-IN" sz="2400" b="1" dirty="0">
                <a:latin typeface="Bookman Old Style" panose="02050604050505020204" pitchFamily="18" charset="0"/>
              </a:rPr>
              <a:t>Table 5F: </a:t>
            </a:r>
          </a:p>
          <a:p>
            <a:pPr marL="342900" indent="-342900" algn="just">
              <a:buFontTx/>
              <a:buChar char="-"/>
            </a:pPr>
            <a:r>
              <a:rPr lang="en-IN" sz="2400" dirty="0">
                <a:latin typeface="Bookman Old Style" panose="02050604050505020204" pitchFamily="18" charset="0"/>
              </a:rPr>
              <a:t>Trade discounts accounted in financials but not allowed in GST to be </a:t>
            </a:r>
            <a:r>
              <a:rPr lang="en-IN" sz="2400" b="1" dirty="0">
                <a:latin typeface="Bookman Old Style" panose="02050604050505020204" pitchFamily="18" charset="0"/>
              </a:rPr>
              <a:t>added</a:t>
            </a:r>
          </a:p>
          <a:p>
            <a:pPr marL="342900" indent="-342900" algn="just">
              <a:buFontTx/>
              <a:buChar char="-"/>
            </a:pPr>
            <a:r>
              <a:rPr lang="en-IN" sz="2400" dirty="0">
                <a:latin typeface="Bookman Old Style" panose="02050604050505020204" pitchFamily="18" charset="0"/>
              </a:rPr>
              <a:t>Understand Section 15(3) to check fulfilment of conditions</a:t>
            </a:r>
          </a:p>
          <a:p>
            <a:pPr marL="342900" indent="-342900" algn="just">
              <a:buFontTx/>
              <a:buChar char="-"/>
            </a:pPr>
            <a:r>
              <a:rPr lang="en-IN" sz="2400" dirty="0">
                <a:latin typeface="Bookman Old Style" panose="02050604050505020204" pitchFamily="18" charset="0"/>
              </a:rPr>
              <a:t>For accounting, revenue should be net off trade discounts. If accounted as expenses, then this </a:t>
            </a:r>
            <a:r>
              <a:rPr lang="en-IN" sz="2400" b="1" dirty="0">
                <a:latin typeface="Bookman Old Style" panose="02050604050505020204" pitchFamily="18" charset="0"/>
              </a:rPr>
              <a:t>addition not</a:t>
            </a:r>
            <a:r>
              <a:rPr lang="en-IN" sz="2400" dirty="0">
                <a:latin typeface="Bookman Old Style" panose="02050604050505020204" pitchFamily="18" charset="0"/>
              </a:rPr>
              <a:t> needed</a:t>
            </a:r>
          </a:p>
          <a:p>
            <a:pPr marL="342900" indent="-342900" algn="just">
              <a:buFontTx/>
              <a:buChar char="-"/>
            </a:pPr>
            <a:endParaRPr lang="en-IN" sz="2400" dirty="0">
              <a:latin typeface="Bookman Old Style" panose="02050604050505020204" pitchFamily="18" charset="0"/>
            </a:endParaRPr>
          </a:p>
          <a:p>
            <a:pPr marL="342900" indent="-342900" algn="just">
              <a:buFontTx/>
              <a:buChar char="-"/>
            </a:pPr>
            <a:endParaRPr lang="en-IN" sz="2400" b="1" dirty="0">
              <a:latin typeface="Bookman Old Style" panose="02050604050505020204" pitchFamily="18" charset="0"/>
            </a:endParaRPr>
          </a:p>
        </p:txBody>
      </p:sp>
    </p:spTree>
    <p:extLst>
      <p:ext uri="{BB962C8B-B14F-4D97-AF65-F5344CB8AC3E}">
        <p14:creationId xmlns:p14="http://schemas.microsoft.com/office/powerpoint/2010/main" xmlns="" val="3171431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16</a:t>
            </a:fld>
            <a:endParaRPr lang="en-IN"/>
          </a:p>
        </p:txBody>
      </p:sp>
      <p:pic>
        <p:nvPicPr>
          <p:cNvPr id="7" name="Picture 6">
            <a:extLst>
              <a:ext uri="{FF2B5EF4-FFF2-40B4-BE49-F238E27FC236}">
                <a16:creationId xmlns="" xmlns:a16="http://schemas.microsoft.com/office/drawing/2014/main" id="{00832F7F-B3AD-449D-BFD6-61A97CB387F0}"/>
              </a:ext>
            </a:extLst>
          </p:cNvPr>
          <p:cNvPicPr>
            <a:picLocks noChangeAspect="1"/>
          </p:cNvPicPr>
          <p:nvPr/>
        </p:nvPicPr>
        <p:blipFill rotWithShape="1">
          <a:blip r:embed="rId2" cstate="print"/>
          <a:srcRect l="24420" t="15615" r="28991" b="59946"/>
          <a:stretch/>
        </p:blipFill>
        <p:spPr>
          <a:xfrm>
            <a:off x="1064895" y="224790"/>
            <a:ext cx="8519160" cy="2103120"/>
          </a:xfrm>
          <a:prstGeom prst="rect">
            <a:avLst/>
          </a:prstGeom>
        </p:spPr>
      </p:pic>
      <p:pic>
        <p:nvPicPr>
          <p:cNvPr id="8" name="Picture 7">
            <a:extLst>
              <a:ext uri="{FF2B5EF4-FFF2-40B4-BE49-F238E27FC236}">
                <a16:creationId xmlns="" xmlns:a16="http://schemas.microsoft.com/office/drawing/2014/main" id="{A2F0512B-3601-4453-ABD4-70BFEC5058DB}"/>
              </a:ext>
            </a:extLst>
          </p:cNvPr>
          <p:cNvPicPr>
            <a:picLocks noChangeAspect="1"/>
          </p:cNvPicPr>
          <p:nvPr/>
        </p:nvPicPr>
        <p:blipFill rotWithShape="1">
          <a:blip r:embed="rId3" cstate="print"/>
          <a:srcRect l="24700" t="21906" r="28711" b="32884"/>
          <a:stretch/>
        </p:blipFill>
        <p:spPr>
          <a:xfrm>
            <a:off x="1122045" y="2299335"/>
            <a:ext cx="8519161" cy="4434840"/>
          </a:xfrm>
          <a:prstGeom prst="rect">
            <a:avLst/>
          </a:prstGeom>
        </p:spPr>
      </p:pic>
    </p:spTree>
    <p:extLst>
      <p:ext uri="{BB962C8B-B14F-4D97-AF65-F5344CB8AC3E}">
        <p14:creationId xmlns:p14="http://schemas.microsoft.com/office/powerpoint/2010/main" xmlns="" val="3143430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 y="0"/>
            <a:ext cx="11745310"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17</a:t>
            </a:fld>
            <a:endParaRPr lang="en-IN"/>
          </a:p>
        </p:txBody>
      </p:sp>
      <p:sp>
        <p:nvSpPr>
          <p:cNvPr id="9" name="TextBox 8"/>
          <p:cNvSpPr txBox="1"/>
          <p:nvPr/>
        </p:nvSpPr>
        <p:spPr>
          <a:xfrm>
            <a:off x="0" y="1093371"/>
            <a:ext cx="10759440" cy="5632311"/>
          </a:xfrm>
          <a:prstGeom prst="rect">
            <a:avLst/>
          </a:prstGeom>
          <a:noFill/>
        </p:spPr>
        <p:txBody>
          <a:bodyPr wrap="square" rtlCol="0">
            <a:spAutoFit/>
          </a:bodyPr>
          <a:lstStyle/>
          <a:p>
            <a:pPr algn="just"/>
            <a:r>
              <a:rPr lang="en-IN" sz="2400" b="1" dirty="0">
                <a:latin typeface="Bookman Old Style" panose="02050604050505020204" pitchFamily="18" charset="0"/>
              </a:rPr>
              <a:t>Table 5G: </a:t>
            </a:r>
          </a:p>
          <a:p>
            <a:pPr marL="342900" indent="-342900" algn="just">
              <a:buFontTx/>
              <a:buChar char="-"/>
            </a:pPr>
            <a:r>
              <a:rPr lang="en-IN" sz="2400" dirty="0">
                <a:latin typeface="Bookman Old Style" panose="02050604050505020204" pitchFamily="18" charset="0"/>
              </a:rPr>
              <a:t>Turnover for Apr 17 to June 17 to be </a:t>
            </a:r>
            <a:r>
              <a:rPr lang="en-IN" sz="2400" b="1" dirty="0">
                <a:latin typeface="Bookman Old Style" panose="02050604050505020204" pitchFamily="18" charset="0"/>
              </a:rPr>
              <a:t>deducted</a:t>
            </a:r>
          </a:p>
          <a:p>
            <a:pPr marL="342900" indent="-342900" algn="just">
              <a:buFontTx/>
              <a:buChar char="-"/>
            </a:pPr>
            <a:r>
              <a:rPr lang="en-IN" sz="2400" dirty="0">
                <a:latin typeface="Bookman Old Style" panose="02050604050505020204" pitchFamily="18" charset="0"/>
              </a:rPr>
              <a:t>Identify sales / services which liable for pre-GST taxes and add</a:t>
            </a:r>
          </a:p>
          <a:p>
            <a:pPr algn="just"/>
            <a:endParaRPr lang="en-IN" sz="2400" b="1" dirty="0">
              <a:latin typeface="Bookman Old Style" panose="02050604050505020204" pitchFamily="18" charset="0"/>
            </a:endParaRPr>
          </a:p>
          <a:p>
            <a:pPr algn="just"/>
            <a:r>
              <a:rPr lang="en-IN" sz="2400" b="1" dirty="0">
                <a:latin typeface="Bookman Old Style" panose="02050604050505020204" pitchFamily="18" charset="0"/>
              </a:rPr>
              <a:t>   Ex: </a:t>
            </a:r>
            <a:r>
              <a:rPr lang="en-IN" sz="2400" dirty="0">
                <a:latin typeface="Bookman Old Style" panose="02050604050505020204" pitchFamily="18" charset="0"/>
              </a:rPr>
              <a:t>In Apr 17 goods </a:t>
            </a:r>
            <a:r>
              <a:rPr lang="en-IN" sz="2400" dirty="0" err="1">
                <a:latin typeface="Bookman Old Style" panose="02050604050505020204" pitchFamily="18" charset="0"/>
              </a:rPr>
              <a:t>mfd</a:t>
            </a:r>
            <a:r>
              <a:rPr lang="en-IN" sz="2400" dirty="0">
                <a:latin typeface="Bookman Old Style" panose="02050604050505020204" pitchFamily="18" charset="0"/>
              </a:rPr>
              <a:t> in BLR and stock transferred to Chennai on payment of ED. Value is 10 lakh. Goods sold from Chennai in Mar 2018. </a:t>
            </a:r>
          </a:p>
          <a:p>
            <a:pPr algn="just"/>
            <a:endParaRPr lang="en-IN" sz="2400" b="1" dirty="0">
              <a:latin typeface="Bookman Old Style" panose="02050604050505020204" pitchFamily="18" charset="0"/>
            </a:endParaRPr>
          </a:p>
          <a:p>
            <a:pPr algn="just"/>
            <a:r>
              <a:rPr lang="en-IN" sz="2400" dirty="0">
                <a:latin typeface="Bookman Old Style" panose="02050604050505020204" pitchFamily="18" charset="0"/>
              </a:rPr>
              <a:t>Should turnover be deducted in this sl.no. when doing audit of Bangalore?</a:t>
            </a:r>
          </a:p>
          <a:p>
            <a:pPr algn="just"/>
            <a:endParaRPr lang="en-IN" sz="2400" dirty="0">
              <a:latin typeface="Bookman Old Style" panose="02050604050505020204" pitchFamily="18" charset="0"/>
            </a:endParaRPr>
          </a:p>
          <a:p>
            <a:pPr algn="just"/>
            <a:r>
              <a:rPr lang="en-IN" sz="2400" dirty="0">
                <a:latin typeface="Bookman Old Style" panose="02050604050505020204" pitchFamily="18" charset="0"/>
              </a:rPr>
              <a:t>Should it be deducted from Chennai turnover?</a:t>
            </a:r>
          </a:p>
          <a:p>
            <a:pPr algn="just"/>
            <a:endParaRPr lang="en-IN" sz="2400" b="1" dirty="0">
              <a:latin typeface="Bookman Old Style" panose="02050604050505020204" pitchFamily="18" charset="0"/>
            </a:endParaRPr>
          </a:p>
          <a:p>
            <a:pPr marL="342900" indent="-342900" algn="just">
              <a:buFontTx/>
              <a:buChar char="-"/>
            </a:pPr>
            <a:endParaRPr lang="en-IN" sz="2400" dirty="0">
              <a:latin typeface="Bookman Old Style" panose="02050604050505020204" pitchFamily="18" charset="0"/>
            </a:endParaRPr>
          </a:p>
          <a:p>
            <a:pPr marL="342900" indent="-342900" algn="just">
              <a:buFontTx/>
              <a:buChar char="-"/>
            </a:pPr>
            <a:endParaRPr lang="en-IN" sz="2400" b="1" dirty="0">
              <a:latin typeface="Bookman Old Style" panose="02050604050505020204" pitchFamily="18" charset="0"/>
            </a:endParaRPr>
          </a:p>
        </p:txBody>
      </p:sp>
    </p:spTree>
    <p:extLst>
      <p:ext uri="{BB962C8B-B14F-4D97-AF65-F5344CB8AC3E}">
        <p14:creationId xmlns:p14="http://schemas.microsoft.com/office/powerpoint/2010/main" xmlns="" val="411773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24138"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18</a:t>
            </a:fld>
            <a:endParaRPr lang="en-IN"/>
          </a:p>
        </p:txBody>
      </p:sp>
      <p:sp>
        <p:nvSpPr>
          <p:cNvPr id="9" name="TextBox 8"/>
          <p:cNvSpPr txBox="1"/>
          <p:nvPr/>
        </p:nvSpPr>
        <p:spPr>
          <a:xfrm>
            <a:off x="0" y="1093371"/>
            <a:ext cx="10759440" cy="4893647"/>
          </a:xfrm>
          <a:prstGeom prst="rect">
            <a:avLst/>
          </a:prstGeom>
          <a:noFill/>
        </p:spPr>
        <p:txBody>
          <a:bodyPr wrap="square" rtlCol="0">
            <a:spAutoFit/>
          </a:bodyPr>
          <a:lstStyle/>
          <a:p>
            <a:pPr algn="just"/>
            <a:r>
              <a:rPr lang="en-IN" sz="2400" b="1" dirty="0">
                <a:latin typeface="Bookman Old Style" panose="02050604050505020204" pitchFamily="18" charset="0"/>
              </a:rPr>
              <a:t>Table 5H: </a:t>
            </a:r>
          </a:p>
          <a:p>
            <a:pPr marL="342900" indent="-342900" algn="just">
              <a:buFontTx/>
              <a:buChar char="-"/>
            </a:pPr>
            <a:r>
              <a:rPr lang="en-IN" sz="2400" dirty="0">
                <a:latin typeface="Bookman Old Style" panose="02050604050505020204" pitchFamily="18" charset="0"/>
              </a:rPr>
              <a:t>Unbilled revenue at end of FY to be </a:t>
            </a:r>
            <a:r>
              <a:rPr lang="en-IN" sz="2400" b="1" dirty="0">
                <a:latin typeface="Bookman Old Style" panose="02050604050505020204" pitchFamily="18" charset="0"/>
              </a:rPr>
              <a:t>deducted</a:t>
            </a:r>
          </a:p>
          <a:p>
            <a:pPr marL="342900" indent="-342900" algn="just">
              <a:buFontTx/>
              <a:buChar char="-"/>
            </a:pPr>
            <a:r>
              <a:rPr lang="en-IN" sz="2400" dirty="0">
                <a:latin typeface="Bookman Old Style" panose="02050604050505020204" pitchFamily="18" charset="0"/>
              </a:rPr>
              <a:t>Deduct only if GST not paid and not considered in annual return</a:t>
            </a:r>
          </a:p>
          <a:p>
            <a:pPr algn="just"/>
            <a:endParaRPr lang="en-IN" sz="2400" b="1" dirty="0">
              <a:latin typeface="Bookman Old Style" panose="02050604050505020204" pitchFamily="18" charset="0"/>
            </a:endParaRPr>
          </a:p>
          <a:p>
            <a:pPr algn="just"/>
            <a:r>
              <a:rPr lang="en-IN" sz="2400" b="1" dirty="0">
                <a:latin typeface="Bookman Old Style" panose="02050604050505020204" pitchFamily="18" charset="0"/>
              </a:rPr>
              <a:t>Table 5I:</a:t>
            </a:r>
          </a:p>
          <a:p>
            <a:pPr marL="342900" indent="-342900" algn="just">
              <a:buFontTx/>
              <a:buChar char="-"/>
            </a:pPr>
            <a:r>
              <a:rPr lang="en-IN" sz="2400" dirty="0">
                <a:latin typeface="Bookman Old Style" panose="02050604050505020204" pitchFamily="18" charset="0"/>
              </a:rPr>
              <a:t>Unadjusted advances at beginning of FY on which GST not paid to be </a:t>
            </a:r>
            <a:r>
              <a:rPr lang="en-IN" sz="2400" b="1" dirty="0">
                <a:latin typeface="Bookman Old Style" panose="02050604050505020204" pitchFamily="18" charset="0"/>
              </a:rPr>
              <a:t>deducted </a:t>
            </a:r>
          </a:p>
          <a:p>
            <a:pPr marL="342900" indent="-342900" algn="just">
              <a:buFontTx/>
              <a:buChar char="-"/>
            </a:pPr>
            <a:r>
              <a:rPr lang="en-IN" sz="2400" b="1" dirty="0">
                <a:latin typeface="Bookman Old Style" panose="02050604050505020204" pitchFamily="18" charset="0"/>
              </a:rPr>
              <a:t>Deduct </a:t>
            </a:r>
            <a:r>
              <a:rPr lang="en-IN" sz="2400" dirty="0">
                <a:latin typeface="Bookman Old Style" panose="02050604050505020204" pitchFamily="18" charset="0"/>
              </a:rPr>
              <a:t>only if such advance recognised as revenue in financials</a:t>
            </a:r>
          </a:p>
          <a:p>
            <a:pPr algn="just"/>
            <a:r>
              <a:rPr lang="en-IN" sz="2400" b="1" dirty="0">
                <a:latin typeface="Bookman Old Style" panose="02050604050505020204" pitchFamily="18" charset="0"/>
              </a:rPr>
              <a:t>Ex: </a:t>
            </a:r>
            <a:r>
              <a:rPr lang="en-IN" sz="2400" dirty="0">
                <a:latin typeface="Bookman Old Style" panose="02050604050505020204" pitchFamily="18" charset="0"/>
              </a:rPr>
              <a:t>Advance in Mar 18 considered for payment of GST.  In FY 18-19, accounted as revenue. In GSTR-9C of FY 18-19, this amount to be deducted.</a:t>
            </a:r>
          </a:p>
          <a:p>
            <a:pPr marL="342900" indent="-342900" algn="just">
              <a:buFontTx/>
              <a:buChar char="-"/>
            </a:pPr>
            <a:endParaRPr lang="en-IN" sz="2400" dirty="0">
              <a:latin typeface="Bookman Old Style" panose="02050604050505020204" pitchFamily="18" charset="0"/>
            </a:endParaRPr>
          </a:p>
          <a:p>
            <a:pPr marL="342900" indent="-342900" algn="just">
              <a:buFontTx/>
              <a:buChar char="-"/>
            </a:pPr>
            <a:endParaRPr lang="en-IN" sz="2400" b="1" dirty="0">
              <a:latin typeface="Bookman Old Style" panose="02050604050505020204" pitchFamily="18" charset="0"/>
            </a:endParaRPr>
          </a:p>
        </p:txBody>
      </p:sp>
    </p:spTree>
    <p:extLst>
      <p:ext uri="{BB962C8B-B14F-4D97-AF65-F5344CB8AC3E}">
        <p14:creationId xmlns:p14="http://schemas.microsoft.com/office/powerpoint/2010/main" xmlns="" val="195837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71434"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19</a:t>
            </a:fld>
            <a:endParaRPr lang="en-IN"/>
          </a:p>
        </p:txBody>
      </p:sp>
      <p:sp>
        <p:nvSpPr>
          <p:cNvPr id="9" name="TextBox 8"/>
          <p:cNvSpPr txBox="1"/>
          <p:nvPr/>
        </p:nvSpPr>
        <p:spPr>
          <a:xfrm>
            <a:off x="0" y="1093371"/>
            <a:ext cx="10759440" cy="5262979"/>
          </a:xfrm>
          <a:prstGeom prst="rect">
            <a:avLst/>
          </a:prstGeom>
          <a:noFill/>
        </p:spPr>
        <p:txBody>
          <a:bodyPr wrap="square" rtlCol="0">
            <a:spAutoFit/>
          </a:bodyPr>
          <a:lstStyle/>
          <a:p>
            <a:pPr algn="just"/>
            <a:r>
              <a:rPr lang="en-IN" sz="2400" b="1" dirty="0">
                <a:latin typeface="Bookman Old Style" panose="02050604050505020204" pitchFamily="18" charset="0"/>
              </a:rPr>
              <a:t>Table 5J: </a:t>
            </a:r>
          </a:p>
          <a:p>
            <a:pPr marL="342900" indent="-342900" algn="just">
              <a:buFontTx/>
              <a:buChar char="-"/>
            </a:pPr>
            <a:r>
              <a:rPr lang="en-IN" sz="2400" dirty="0">
                <a:latin typeface="Bookman Old Style" panose="02050604050505020204" pitchFamily="18" charset="0"/>
              </a:rPr>
              <a:t>Credit note accounted in financials but not allowed in GST to be added</a:t>
            </a:r>
            <a:endParaRPr lang="en-IN" sz="2400" b="1" dirty="0">
              <a:latin typeface="Bookman Old Style" panose="02050604050505020204" pitchFamily="18" charset="0"/>
            </a:endParaRPr>
          </a:p>
          <a:p>
            <a:pPr marL="342900" indent="-342900" algn="just">
              <a:buFontTx/>
              <a:buChar char="-"/>
            </a:pPr>
            <a:r>
              <a:rPr lang="en-IN" sz="2400" dirty="0">
                <a:latin typeface="Bookman Old Style" panose="02050604050505020204" pitchFamily="18" charset="0"/>
              </a:rPr>
              <a:t>Consider only if reduced from turnover. If accounted as expenditure, don’t add</a:t>
            </a:r>
          </a:p>
          <a:p>
            <a:pPr algn="just"/>
            <a:r>
              <a:rPr lang="en-IN" sz="2400" dirty="0">
                <a:latin typeface="Bookman Old Style" panose="02050604050505020204" pitchFamily="18" charset="0"/>
              </a:rPr>
              <a:t>- If credit note issue only with tax impact, then</a:t>
            </a:r>
            <a:r>
              <a:rPr lang="en-IN" sz="2400" b="1" dirty="0">
                <a:latin typeface="Bookman Old Style" panose="02050604050505020204" pitchFamily="18" charset="0"/>
              </a:rPr>
              <a:t> </a:t>
            </a:r>
            <a:r>
              <a:rPr lang="en-IN" sz="2400" dirty="0">
                <a:latin typeface="Bookman Old Style" panose="02050604050505020204" pitchFamily="18" charset="0"/>
              </a:rPr>
              <a:t>don’t add</a:t>
            </a:r>
          </a:p>
          <a:p>
            <a:pPr marL="342900" indent="-342900" algn="just">
              <a:buFontTx/>
              <a:buChar char="-"/>
            </a:pPr>
            <a:endParaRPr lang="en-IN" sz="2400" dirty="0">
              <a:latin typeface="Bookman Old Style" panose="02050604050505020204" pitchFamily="18" charset="0"/>
            </a:endParaRPr>
          </a:p>
          <a:p>
            <a:pPr algn="just"/>
            <a:r>
              <a:rPr lang="en-IN" sz="2400" b="1" dirty="0">
                <a:latin typeface="Bookman Old Style" panose="02050604050505020204" pitchFamily="18" charset="0"/>
              </a:rPr>
              <a:t>Table 5K:</a:t>
            </a:r>
          </a:p>
          <a:p>
            <a:pPr marL="342900" indent="-342900" algn="just">
              <a:buFontTx/>
              <a:buChar char="-"/>
            </a:pPr>
            <a:r>
              <a:rPr lang="en-IN" sz="2400" dirty="0">
                <a:latin typeface="Bookman Old Style" panose="02050604050505020204" pitchFamily="18" charset="0"/>
              </a:rPr>
              <a:t>Supply of goods by SEZ to DTA to be</a:t>
            </a:r>
            <a:r>
              <a:rPr lang="en-IN" sz="2400" b="1" dirty="0">
                <a:latin typeface="Bookman Old Style" panose="02050604050505020204" pitchFamily="18" charset="0"/>
              </a:rPr>
              <a:t> deducted</a:t>
            </a:r>
          </a:p>
          <a:p>
            <a:pPr marL="342900" indent="-342900" algn="just">
              <a:buFontTx/>
              <a:buChar char="-"/>
            </a:pPr>
            <a:r>
              <a:rPr lang="en-IN" sz="2400" b="1" dirty="0">
                <a:latin typeface="Bookman Old Style" panose="02050604050505020204" pitchFamily="18" charset="0"/>
              </a:rPr>
              <a:t>Deduct </a:t>
            </a:r>
            <a:r>
              <a:rPr lang="en-IN" sz="2400" dirty="0">
                <a:latin typeface="Bookman Old Style" panose="02050604050505020204" pitchFamily="18" charset="0"/>
              </a:rPr>
              <a:t>only those where DTAs have filed BOE</a:t>
            </a:r>
          </a:p>
          <a:p>
            <a:pPr marL="342900" indent="-342900" algn="just">
              <a:buFontTx/>
              <a:buChar char="-"/>
            </a:pPr>
            <a:r>
              <a:rPr lang="en-IN" sz="2400" dirty="0">
                <a:latin typeface="Bookman Old Style" panose="02050604050505020204" pitchFamily="18" charset="0"/>
              </a:rPr>
              <a:t>Supply of services not covered here</a:t>
            </a:r>
          </a:p>
          <a:p>
            <a:pPr marL="342900" indent="-342900" algn="just">
              <a:buFontTx/>
              <a:buChar char="-"/>
            </a:pPr>
            <a:endParaRPr lang="en-IN" sz="2400" b="1" dirty="0">
              <a:latin typeface="Bookman Old Style" panose="02050604050505020204" pitchFamily="18" charset="0"/>
            </a:endParaRPr>
          </a:p>
          <a:p>
            <a:pPr algn="just"/>
            <a:r>
              <a:rPr lang="en-IN" sz="2400" b="1" dirty="0">
                <a:latin typeface="Bookman Old Style" panose="02050604050505020204" pitchFamily="18" charset="0"/>
              </a:rPr>
              <a:t>Table 5L:</a:t>
            </a:r>
          </a:p>
          <a:p>
            <a:pPr algn="just"/>
            <a:r>
              <a:rPr lang="en-IN" sz="2400" dirty="0">
                <a:latin typeface="Bookman Old Style" panose="02050604050505020204" pitchFamily="18" charset="0"/>
              </a:rPr>
              <a:t>- Turnover of composition scheme to be </a:t>
            </a:r>
            <a:r>
              <a:rPr lang="en-IN" sz="2400" b="1" dirty="0">
                <a:latin typeface="Bookman Old Style" panose="02050604050505020204" pitchFamily="18" charset="0"/>
              </a:rPr>
              <a:t>deducted</a:t>
            </a:r>
          </a:p>
        </p:txBody>
      </p:sp>
    </p:spTree>
    <p:extLst>
      <p:ext uri="{BB962C8B-B14F-4D97-AF65-F5344CB8AC3E}">
        <p14:creationId xmlns:p14="http://schemas.microsoft.com/office/powerpoint/2010/main" xmlns="" val="348137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955" y="365125"/>
            <a:ext cx="10940845" cy="1325563"/>
          </a:xfrm>
        </p:spPr>
        <p:txBody>
          <a:bodyPr>
            <a:normAutofit/>
          </a:bodyPr>
          <a:lstStyle/>
          <a:p>
            <a:r>
              <a:rPr lang="en-IN" sz="5000" b="1" dirty="0">
                <a:solidFill>
                  <a:srgbClr val="0070C0"/>
                </a:solidFill>
              </a:rPr>
              <a:t>Coverage</a:t>
            </a:r>
          </a:p>
        </p:txBody>
      </p:sp>
      <p:sp>
        <p:nvSpPr>
          <p:cNvPr id="3" name="Content Placeholder 2"/>
          <p:cNvSpPr>
            <a:spLocks noGrp="1"/>
          </p:cNvSpPr>
          <p:nvPr>
            <p:ph idx="1"/>
          </p:nvPr>
        </p:nvSpPr>
        <p:spPr>
          <a:xfrm>
            <a:off x="412955" y="1847850"/>
            <a:ext cx="11287432" cy="4351338"/>
          </a:xfrm>
        </p:spPr>
        <p:txBody>
          <a:bodyPr>
            <a:normAutofit/>
          </a:bodyPr>
          <a:lstStyle/>
          <a:p>
            <a:pPr>
              <a:lnSpc>
                <a:spcPct val="150000"/>
              </a:lnSpc>
              <a:buFont typeface="Wingdings" panose="05000000000000000000" pitchFamily="2" charset="2"/>
              <a:buChar char="q"/>
            </a:pPr>
            <a:r>
              <a:rPr lang="en-IN" sz="3000" dirty="0">
                <a:latin typeface="Bookman Old Style" panose="02050604050505020204" pitchFamily="18" charset="0"/>
              </a:rPr>
              <a:t> Responsibility as per legal provisions</a:t>
            </a:r>
          </a:p>
          <a:p>
            <a:pPr>
              <a:lnSpc>
                <a:spcPct val="150000"/>
              </a:lnSpc>
              <a:buFont typeface="Wingdings" panose="05000000000000000000" pitchFamily="2" charset="2"/>
              <a:buChar char="q"/>
            </a:pPr>
            <a:r>
              <a:rPr lang="en-IN" sz="3000" dirty="0">
                <a:latin typeface="Bookman Old Style" panose="02050604050505020204" pitchFamily="18" charset="0"/>
              </a:rPr>
              <a:t> Understanding the fields of Certification</a:t>
            </a:r>
          </a:p>
          <a:p>
            <a:pPr>
              <a:lnSpc>
                <a:spcPct val="150000"/>
              </a:lnSpc>
              <a:buFont typeface="Wingdings" panose="05000000000000000000" pitchFamily="2" charset="2"/>
              <a:buChar char="q"/>
            </a:pPr>
            <a:r>
              <a:rPr lang="en-IN" sz="3000" dirty="0">
                <a:latin typeface="Bookman Old Style" panose="02050604050505020204" pitchFamily="18" charset="0"/>
              </a:rPr>
              <a:t> Understanding Annexures to Certification</a:t>
            </a:r>
          </a:p>
          <a:p>
            <a:pPr>
              <a:lnSpc>
                <a:spcPct val="150000"/>
              </a:lnSpc>
              <a:buFont typeface="Wingdings" panose="05000000000000000000" pitchFamily="2" charset="2"/>
              <a:buChar char="q"/>
            </a:pPr>
            <a:r>
              <a:rPr lang="en-IN" sz="3000" dirty="0">
                <a:latin typeface="Bookman Old Style" panose="02050604050505020204" pitchFamily="18" charset="0"/>
              </a:rPr>
              <a:t> Practical Issues</a:t>
            </a:r>
          </a:p>
          <a:p>
            <a:pPr>
              <a:lnSpc>
                <a:spcPct val="150000"/>
              </a:lnSpc>
              <a:buFont typeface="Wingdings" panose="05000000000000000000" pitchFamily="2" charset="2"/>
              <a:buChar char="q"/>
            </a:pPr>
            <a:endParaRPr lang="en-IN" sz="3000" dirty="0">
              <a:latin typeface="Bookman Old Style" panose="02050604050505020204" pitchFamily="18" charset="0"/>
            </a:endParaRPr>
          </a:p>
        </p:txBody>
      </p:sp>
      <p:sp>
        <p:nvSpPr>
          <p:cNvPr id="5" name="Slide Number Placeholder 4"/>
          <p:cNvSpPr>
            <a:spLocks noGrp="1"/>
          </p:cNvSpPr>
          <p:nvPr>
            <p:ph type="sldNum" sz="quarter" idx="12"/>
          </p:nvPr>
        </p:nvSpPr>
        <p:spPr/>
        <p:txBody>
          <a:bodyPr/>
          <a:lstStyle/>
          <a:p>
            <a:fld id="{93EB058D-52C6-4F08-9ECF-FFBBF442012D}" type="slidenum">
              <a:rPr lang="en-IN" smtClean="0"/>
              <a:pPr/>
              <a:t>2</a:t>
            </a:fld>
            <a:endParaRPr lang="en-I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39903"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20</a:t>
            </a:fld>
            <a:endParaRPr lang="en-IN"/>
          </a:p>
        </p:txBody>
      </p:sp>
      <p:sp>
        <p:nvSpPr>
          <p:cNvPr id="9" name="TextBox 8"/>
          <p:cNvSpPr txBox="1"/>
          <p:nvPr/>
        </p:nvSpPr>
        <p:spPr>
          <a:xfrm>
            <a:off x="0" y="1093371"/>
            <a:ext cx="10759440" cy="5632311"/>
          </a:xfrm>
          <a:prstGeom prst="rect">
            <a:avLst/>
          </a:prstGeom>
          <a:noFill/>
        </p:spPr>
        <p:txBody>
          <a:bodyPr wrap="square" rtlCol="0">
            <a:spAutoFit/>
          </a:bodyPr>
          <a:lstStyle/>
          <a:p>
            <a:pPr algn="just"/>
            <a:r>
              <a:rPr lang="en-IN" sz="2400" b="1" dirty="0">
                <a:latin typeface="Bookman Old Style" panose="02050604050505020204" pitchFamily="18" charset="0"/>
              </a:rPr>
              <a:t>Table 5M: </a:t>
            </a:r>
          </a:p>
          <a:p>
            <a:pPr marL="342900" indent="-342900" algn="just">
              <a:buFontTx/>
              <a:buChar char="-"/>
            </a:pPr>
            <a:r>
              <a:rPr lang="en-IN" sz="2400" dirty="0">
                <a:latin typeface="Bookman Old Style" panose="02050604050505020204" pitchFamily="18" charset="0"/>
              </a:rPr>
              <a:t>Adjustment on account of Section 15 to be </a:t>
            </a:r>
            <a:r>
              <a:rPr lang="en-IN" sz="2400" b="1" dirty="0">
                <a:latin typeface="Bookman Old Style" panose="02050604050505020204" pitchFamily="18" charset="0"/>
              </a:rPr>
              <a:t>added or deducted</a:t>
            </a:r>
          </a:p>
          <a:p>
            <a:pPr marL="342900" indent="-342900" algn="just">
              <a:buFontTx/>
              <a:buChar char="-"/>
            </a:pPr>
            <a:r>
              <a:rPr lang="en-IN" sz="2400" b="1" dirty="0">
                <a:latin typeface="Bookman Old Style" panose="02050604050505020204" pitchFamily="18" charset="0"/>
              </a:rPr>
              <a:t>Add </a:t>
            </a:r>
            <a:r>
              <a:rPr lang="en-IN" sz="2400" dirty="0">
                <a:latin typeface="Bookman Old Style" panose="02050604050505020204" pitchFamily="18" charset="0"/>
              </a:rPr>
              <a:t>those where taxable value for GST is more than accounted</a:t>
            </a:r>
          </a:p>
          <a:p>
            <a:pPr marL="342900" indent="-342900" algn="just">
              <a:buFontTx/>
              <a:buChar char="-"/>
            </a:pPr>
            <a:r>
              <a:rPr lang="en-IN" sz="2400" b="1" dirty="0">
                <a:latin typeface="Bookman Old Style" panose="02050604050505020204" pitchFamily="18" charset="0"/>
              </a:rPr>
              <a:t>Deduct</a:t>
            </a:r>
            <a:r>
              <a:rPr lang="en-IN" sz="2400" dirty="0">
                <a:latin typeface="Bookman Old Style" panose="02050604050505020204" pitchFamily="18" charset="0"/>
              </a:rPr>
              <a:t> those where taxable value for GST is less than accounted</a:t>
            </a:r>
          </a:p>
          <a:p>
            <a:pPr marL="342900" indent="-342900" algn="just">
              <a:buFontTx/>
              <a:buChar char="-"/>
            </a:pPr>
            <a:endParaRPr lang="en-IN" sz="2400" dirty="0">
              <a:latin typeface="Bookman Old Style" panose="02050604050505020204" pitchFamily="18" charset="0"/>
            </a:endParaRPr>
          </a:p>
          <a:p>
            <a:pPr algn="just"/>
            <a:r>
              <a:rPr lang="en-IN" sz="2400" b="1" dirty="0">
                <a:latin typeface="Bookman Old Style" panose="02050604050505020204" pitchFamily="18" charset="0"/>
              </a:rPr>
              <a:t>Ex:</a:t>
            </a:r>
            <a:r>
              <a:rPr lang="en-IN" sz="2400" dirty="0">
                <a:latin typeface="Bookman Old Style" panose="02050604050505020204" pitchFamily="18" charset="0"/>
              </a:rPr>
              <a:t> Pure agent expense – Financials not accounted as revenue but GST paid and recorded in annual return</a:t>
            </a:r>
          </a:p>
          <a:p>
            <a:pPr algn="just"/>
            <a:r>
              <a:rPr lang="en-IN" sz="2400" b="1" dirty="0">
                <a:latin typeface="Bookman Old Style" panose="02050604050505020204" pitchFamily="18" charset="0"/>
              </a:rPr>
              <a:t>Ex: </a:t>
            </a:r>
            <a:r>
              <a:rPr lang="en-IN" sz="2400" dirty="0" err="1">
                <a:latin typeface="Bookman Old Style" panose="02050604050505020204" pitchFamily="18" charset="0"/>
              </a:rPr>
              <a:t>Munciplal</a:t>
            </a:r>
            <a:r>
              <a:rPr lang="en-IN" sz="2400" dirty="0">
                <a:latin typeface="Bookman Old Style" panose="02050604050505020204" pitchFamily="18" charset="0"/>
              </a:rPr>
              <a:t> tax on rented building. Added in GST but not financials</a:t>
            </a:r>
          </a:p>
          <a:p>
            <a:pPr algn="just"/>
            <a:r>
              <a:rPr lang="en-IN" sz="2400" b="1" dirty="0">
                <a:latin typeface="Bookman Old Style" panose="02050604050505020204" pitchFamily="18" charset="0"/>
              </a:rPr>
              <a:t>Ex: </a:t>
            </a:r>
            <a:r>
              <a:rPr lang="en-IN" sz="2400" dirty="0">
                <a:latin typeface="Bookman Old Style" panose="02050604050505020204" pitchFamily="18" charset="0"/>
              </a:rPr>
              <a:t>Transactions with related parties. Ex: Partial recoveries from employees </a:t>
            </a:r>
          </a:p>
          <a:p>
            <a:pPr algn="just"/>
            <a:r>
              <a:rPr lang="en-IN" sz="2400" b="1" dirty="0">
                <a:latin typeface="Bookman Old Style" panose="02050604050505020204" pitchFamily="18" charset="0"/>
              </a:rPr>
              <a:t>Ex: </a:t>
            </a:r>
            <a:r>
              <a:rPr lang="en-IN" sz="2400" dirty="0">
                <a:latin typeface="Bookman Old Style" panose="02050604050505020204" pitchFamily="18" charset="0"/>
              </a:rPr>
              <a:t>GST on construction paid on 2/3 value. In financials, full accounted </a:t>
            </a:r>
          </a:p>
          <a:p>
            <a:pPr algn="just"/>
            <a:endParaRPr lang="en-IN" sz="2400" dirty="0">
              <a:latin typeface="Bookman Old Style" panose="02050604050505020204" pitchFamily="18" charset="0"/>
            </a:endParaRPr>
          </a:p>
          <a:p>
            <a:pPr algn="just"/>
            <a:r>
              <a:rPr lang="en-IN" sz="2400" b="1" dirty="0">
                <a:latin typeface="Bookman Old Style" panose="02050604050505020204" pitchFamily="18" charset="0"/>
              </a:rPr>
              <a:t>Table 5N: </a:t>
            </a:r>
            <a:r>
              <a:rPr lang="en-IN" sz="2400" dirty="0">
                <a:latin typeface="Bookman Old Style" panose="02050604050505020204" pitchFamily="18" charset="0"/>
              </a:rPr>
              <a:t>Foreign exchange fluctuation to be </a:t>
            </a:r>
            <a:r>
              <a:rPr lang="en-IN" sz="2400" b="1" dirty="0">
                <a:latin typeface="Bookman Old Style" panose="02050604050505020204" pitchFamily="18" charset="0"/>
              </a:rPr>
              <a:t>added or deducted</a:t>
            </a:r>
          </a:p>
          <a:p>
            <a:pPr algn="just"/>
            <a:r>
              <a:rPr lang="en-IN" sz="2400" dirty="0">
                <a:latin typeface="Bookman Old Style" panose="02050604050505020204" pitchFamily="18" charset="0"/>
              </a:rPr>
              <a:t>- Compare GST rate with accounting and realisation rate</a:t>
            </a:r>
          </a:p>
        </p:txBody>
      </p:sp>
    </p:spTree>
    <p:extLst>
      <p:ext uri="{BB962C8B-B14F-4D97-AF65-F5344CB8AC3E}">
        <p14:creationId xmlns:p14="http://schemas.microsoft.com/office/powerpoint/2010/main" xmlns="" val="368772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24138"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Inclusions / Exclusions in Part II </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21</a:t>
            </a:fld>
            <a:endParaRPr lang="en-IN"/>
          </a:p>
        </p:txBody>
      </p:sp>
      <p:sp>
        <p:nvSpPr>
          <p:cNvPr id="9" name="TextBox 8"/>
          <p:cNvSpPr txBox="1"/>
          <p:nvPr/>
        </p:nvSpPr>
        <p:spPr>
          <a:xfrm>
            <a:off x="0" y="1093371"/>
            <a:ext cx="10759440" cy="5262979"/>
          </a:xfrm>
          <a:prstGeom prst="rect">
            <a:avLst/>
          </a:prstGeom>
          <a:noFill/>
        </p:spPr>
        <p:txBody>
          <a:bodyPr wrap="square" rtlCol="0">
            <a:spAutoFit/>
          </a:bodyPr>
          <a:lstStyle/>
          <a:p>
            <a:pPr algn="just"/>
            <a:r>
              <a:rPr lang="en-IN" sz="2400" b="1" dirty="0">
                <a:latin typeface="Bookman Old Style" panose="02050604050505020204" pitchFamily="18" charset="0"/>
              </a:rPr>
              <a:t>Table 5O: </a:t>
            </a:r>
          </a:p>
          <a:p>
            <a:pPr marL="342900" indent="-342900" algn="just">
              <a:buFontTx/>
              <a:buChar char="-"/>
            </a:pPr>
            <a:r>
              <a:rPr lang="en-IN" sz="2400" dirty="0">
                <a:latin typeface="Bookman Old Style" panose="02050604050505020204" pitchFamily="18" charset="0"/>
              </a:rPr>
              <a:t>Adjustment of turnover due to reason not listed to be </a:t>
            </a:r>
            <a:r>
              <a:rPr lang="en-IN" sz="2400" b="1" dirty="0">
                <a:latin typeface="Bookman Old Style" panose="02050604050505020204" pitchFamily="18" charset="0"/>
              </a:rPr>
              <a:t>added or deducted</a:t>
            </a:r>
          </a:p>
          <a:p>
            <a:pPr marL="342900" indent="-342900" algn="just">
              <a:buFontTx/>
              <a:buChar char="-"/>
            </a:pPr>
            <a:r>
              <a:rPr lang="en-IN" sz="2400" b="1" dirty="0">
                <a:latin typeface="Bookman Old Style" panose="02050604050505020204" pitchFamily="18" charset="0"/>
              </a:rPr>
              <a:t>Add </a:t>
            </a:r>
            <a:r>
              <a:rPr lang="en-IN" sz="2400" dirty="0">
                <a:latin typeface="Bookman Old Style" panose="02050604050505020204" pitchFamily="18" charset="0"/>
              </a:rPr>
              <a:t>items which are treated as </a:t>
            </a:r>
            <a:r>
              <a:rPr lang="en-IN" sz="2400" dirty="0" smtClean="0">
                <a:latin typeface="Bookman Old Style" panose="02050604050505020204" pitchFamily="18" charset="0"/>
              </a:rPr>
              <a:t>value of supply in GST [ Fixed assets sale, </a:t>
            </a:r>
            <a:r>
              <a:rPr lang="en-IN" sz="2400" dirty="0" err="1" smtClean="0">
                <a:latin typeface="Bookman Old Style" panose="02050604050505020204" pitchFamily="18" charset="0"/>
              </a:rPr>
              <a:t>exp</a:t>
            </a:r>
            <a:r>
              <a:rPr lang="en-IN" sz="2400" dirty="0" smtClean="0">
                <a:latin typeface="Bookman Old Style" panose="02050604050505020204" pitchFamily="18" charset="0"/>
              </a:rPr>
              <a:t> reimburse netted off</a:t>
            </a:r>
            <a:endParaRPr lang="en-IN" sz="2400" dirty="0">
              <a:latin typeface="Bookman Old Style" panose="02050604050505020204" pitchFamily="18" charset="0"/>
            </a:endParaRPr>
          </a:p>
          <a:p>
            <a:pPr marL="342900" indent="-342900" algn="just">
              <a:buFontTx/>
              <a:buChar char="-"/>
            </a:pPr>
            <a:r>
              <a:rPr lang="en-IN" sz="2400" b="1" dirty="0">
                <a:latin typeface="Bookman Old Style" panose="02050604050505020204" pitchFamily="18" charset="0"/>
              </a:rPr>
              <a:t>Deduct </a:t>
            </a:r>
            <a:r>
              <a:rPr lang="en-IN" sz="2400" dirty="0">
                <a:latin typeface="Bookman Old Style" panose="02050604050505020204" pitchFamily="18" charset="0"/>
              </a:rPr>
              <a:t>items which are not treated as income for GST</a:t>
            </a:r>
          </a:p>
          <a:p>
            <a:pPr marL="342900" indent="-342900" algn="just">
              <a:buFontTx/>
              <a:buChar char="-"/>
            </a:pPr>
            <a:endParaRPr lang="en-IN" sz="2400" i="1" u="sng" dirty="0">
              <a:latin typeface="Bookman Old Style" panose="02050604050505020204" pitchFamily="18" charset="0"/>
            </a:endParaRPr>
          </a:p>
          <a:p>
            <a:pPr marL="342900" indent="-342900" algn="just">
              <a:buFontTx/>
              <a:buChar char="-"/>
            </a:pPr>
            <a:r>
              <a:rPr lang="en-IN" sz="2400" i="1" u="sng" dirty="0">
                <a:latin typeface="Bookman Old Style" panose="02050604050505020204" pitchFamily="18" charset="0"/>
              </a:rPr>
              <a:t>Items of supply not covered in GSTR-9 and financials but found to be </a:t>
            </a:r>
            <a:r>
              <a:rPr lang="en-IN" sz="2400" i="1" u="sng" dirty="0" smtClean="0">
                <a:latin typeface="Bookman Old Style" panose="02050604050505020204" pitchFamily="18" charset="0"/>
              </a:rPr>
              <a:t>supply as per auditor, </a:t>
            </a:r>
            <a:r>
              <a:rPr lang="en-IN" sz="2400" i="1" u="sng" dirty="0">
                <a:latin typeface="Bookman Old Style" panose="02050604050505020204" pitchFamily="18" charset="0"/>
              </a:rPr>
              <a:t>to be reported here</a:t>
            </a:r>
          </a:p>
          <a:p>
            <a:pPr algn="just"/>
            <a:endParaRPr lang="en-IN" sz="2400" b="1" dirty="0">
              <a:latin typeface="Bookman Old Style" panose="02050604050505020204" pitchFamily="18" charset="0"/>
            </a:endParaRPr>
          </a:p>
          <a:p>
            <a:pPr algn="just"/>
            <a:r>
              <a:rPr lang="en-IN" sz="2400" b="1" dirty="0">
                <a:latin typeface="Bookman Old Style" panose="02050604050505020204" pitchFamily="18" charset="0"/>
              </a:rPr>
              <a:t>Ex: </a:t>
            </a:r>
            <a:r>
              <a:rPr lang="en-IN" sz="2400" dirty="0">
                <a:latin typeface="Bookman Old Style" panose="02050604050505020204" pitchFamily="18" charset="0"/>
              </a:rPr>
              <a:t>Interest, duty drawback, dividend to be deducted</a:t>
            </a:r>
          </a:p>
          <a:p>
            <a:pPr algn="just"/>
            <a:r>
              <a:rPr lang="en-IN" sz="2400" b="1" dirty="0">
                <a:latin typeface="Bookman Old Style" panose="02050604050505020204" pitchFamily="18" charset="0"/>
              </a:rPr>
              <a:t>Ex: </a:t>
            </a:r>
            <a:r>
              <a:rPr lang="en-IN" sz="2400" dirty="0">
                <a:latin typeface="Bookman Old Style" panose="02050604050505020204" pitchFamily="18" charset="0"/>
              </a:rPr>
              <a:t>Goods sent on approval but not sold in 6 months, goods not received in 1 year after job work to be added</a:t>
            </a:r>
          </a:p>
          <a:p>
            <a:pPr algn="just"/>
            <a:endParaRPr lang="en-IN" sz="2400" dirty="0">
              <a:latin typeface="Bookman Old Style" panose="02050604050505020204" pitchFamily="18" charset="0"/>
            </a:endParaRPr>
          </a:p>
        </p:txBody>
      </p:sp>
    </p:spTree>
    <p:extLst>
      <p:ext uri="{BB962C8B-B14F-4D97-AF65-F5344CB8AC3E}">
        <p14:creationId xmlns:p14="http://schemas.microsoft.com/office/powerpoint/2010/main" xmlns="" val="4101251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22</a:t>
            </a:fld>
            <a:endParaRPr lang="en-IN"/>
          </a:p>
        </p:txBody>
      </p:sp>
      <p:pic>
        <p:nvPicPr>
          <p:cNvPr id="5" name="Picture 4">
            <a:extLst>
              <a:ext uri="{FF2B5EF4-FFF2-40B4-BE49-F238E27FC236}">
                <a16:creationId xmlns="" xmlns:a16="http://schemas.microsoft.com/office/drawing/2014/main" id="{D1A35E8F-ECFE-45DE-AD64-68F928F0F510}"/>
              </a:ext>
            </a:extLst>
          </p:cNvPr>
          <p:cNvPicPr>
            <a:picLocks noChangeAspect="1"/>
          </p:cNvPicPr>
          <p:nvPr/>
        </p:nvPicPr>
        <p:blipFill rotWithShape="1">
          <a:blip r:embed="rId2" cstate="print"/>
          <a:srcRect l="275" t="-553" r="825" b="32574"/>
          <a:stretch/>
        </p:blipFill>
        <p:spPr>
          <a:xfrm>
            <a:off x="252021" y="672737"/>
            <a:ext cx="11265065" cy="3853543"/>
          </a:xfrm>
          <a:prstGeom prst="rect">
            <a:avLst/>
          </a:prstGeom>
        </p:spPr>
      </p:pic>
      <p:sp>
        <p:nvSpPr>
          <p:cNvPr id="2" name="TextBox 1">
            <a:extLst>
              <a:ext uri="{FF2B5EF4-FFF2-40B4-BE49-F238E27FC236}">
                <a16:creationId xmlns="" xmlns:a16="http://schemas.microsoft.com/office/drawing/2014/main" id="{3067A522-E952-4355-BCA5-BA529C2E85D9}"/>
              </a:ext>
            </a:extLst>
          </p:cNvPr>
          <p:cNvSpPr txBox="1"/>
          <p:nvPr/>
        </p:nvSpPr>
        <p:spPr>
          <a:xfrm>
            <a:off x="130629" y="4905829"/>
            <a:ext cx="11059885" cy="1631216"/>
          </a:xfrm>
          <a:prstGeom prst="rect">
            <a:avLst/>
          </a:prstGeom>
          <a:noFill/>
        </p:spPr>
        <p:txBody>
          <a:bodyPr wrap="square" rtlCol="0">
            <a:spAutoFit/>
          </a:bodyPr>
          <a:lstStyle/>
          <a:p>
            <a:r>
              <a:rPr lang="en-US" sz="2000" b="1" dirty="0"/>
              <a:t>7B </a:t>
            </a:r>
            <a:r>
              <a:rPr lang="en-US" sz="2000" dirty="0"/>
              <a:t>– Value should be net of debit and credit notes. Check exemption notification, conditions fulfillment</a:t>
            </a:r>
          </a:p>
          <a:p>
            <a:pPr algn="just"/>
            <a:r>
              <a:rPr lang="en-US" sz="2000" b="1" dirty="0"/>
              <a:t>7C</a:t>
            </a:r>
            <a:r>
              <a:rPr lang="en-US" sz="2000" dirty="0"/>
              <a:t> – Exports + SEZ supplies. Check if conditions such as supply within 90 days, receipt of consideration, LUT execution are fulfilled. Wrong disclosures made in returns could be a reason for difference. Ex: Exports as exempt turnover</a:t>
            </a:r>
          </a:p>
          <a:p>
            <a:r>
              <a:rPr lang="en-US" sz="2000" b="1" dirty="0"/>
              <a:t>7D</a:t>
            </a:r>
            <a:r>
              <a:rPr lang="en-US" sz="2000" dirty="0"/>
              <a:t> – Value of only outward supplies to be declared here</a:t>
            </a:r>
          </a:p>
        </p:txBody>
      </p:sp>
    </p:spTree>
    <p:extLst>
      <p:ext uri="{BB962C8B-B14F-4D97-AF65-F5344CB8AC3E}">
        <p14:creationId xmlns:p14="http://schemas.microsoft.com/office/powerpoint/2010/main" xmlns="" val="1652467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24138"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Reconciliation Statement Part A - summary</a:t>
            </a:r>
          </a:p>
        </p:txBody>
      </p:sp>
      <p:sp>
        <p:nvSpPr>
          <p:cNvPr id="3" name="Slide Number Placeholder 2"/>
          <p:cNvSpPr>
            <a:spLocks noGrp="1"/>
          </p:cNvSpPr>
          <p:nvPr>
            <p:ph type="sldNum" sz="quarter" idx="12"/>
          </p:nvPr>
        </p:nvSpPr>
        <p:spPr/>
        <p:txBody>
          <a:bodyPr/>
          <a:lstStyle/>
          <a:p>
            <a:pPr algn="just"/>
            <a:fld id="{93EB058D-52C6-4F08-9ECF-FFBBF442012D}" type="slidenum">
              <a:rPr lang="en-IN" smtClean="0"/>
              <a:pPr algn="just"/>
              <a:t>23</a:t>
            </a:fld>
            <a:endParaRPr lang="en-IN"/>
          </a:p>
        </p:txBody>
      </p:sp>
      <p:sp>
        <p:nvSpPr>
          <p:cNvPr id="9" name="TextBox 8"/>
          <p:cNvSpPr txBox="1"/>
          <p:nvPr/>
        </p:nvSpPr>
        <p:spPr>
          <a:xfrm>
            <a:off x="792480" y="1093371"/>
            <a:ext cx="10271760" cy="5632311"/>
          </a:xfrm>
          <a:prstGeom prst="rect">
            <a:avLst/>
          </a:prstGeom>
          <a:noFill/>
        </p:spPr>
        <p:txBody>
          <a:bodyPr wrap="square" rtlCol="0">
            <a:spAutoFit/>
          </a:bodyPr>
          <a:lstStyle/>
          <a:p>
            <a:pPr algn="just"/>
            <a:r>
              <a:rPr lang="en-IN" sz="2400" b="1" dirty="0">
                <a:latin typeface="Bookman Old Style" panose="02050604050505020204" pitchFamily="18" charset="0"/>
              </a:rPr>
              <a:t>Part III: </a:t>
            </a:r>
            <a:r>
              <a:rPr lang="en-GB" sz="2400" dirty="0">
                <a:latin typeface="Bookman Old Style" panose="02050604050505020204" pitchFamily="18" charset="0"/>
              </a:rPr>
              <a:t>This part deals with reconciliation of taxes paid. It has following tables:</a:t>
            </a:r>
          </a:p>
          <a:p>
            <a:pPr algn="just"/>
            <a:endParaRPr lang="en-GB" sz="2400" dirty="0">
              <a:latin typeface="Bookman Old Style" panose="02050604050505020204" pitchFamily="18" charset="0"/>
            </a:endParaRPr>
          </a:p>
          <a:p>
            <a:pPr marL="342900" indent="-342900" algn="just">
              <a:buFont typeface="Arial" panose="020B0604020202020204" pitchFamily="34" charset="0"/>
              <a:buChar char="•"/>
            </a:pPr>
            <a:r>
              <a:rPr lang="en-US" sz="2400" b="1" dirty="0">
                <a:latin typeface="Bookman Old Style" panose="02050604050505020204" pitchFamily="18" charset="0"/>
              </a:rPr>
              <a:t>Table 9: </a:t>
            </a:r>
            <a:r>
              <a:rPr lang="en-US" sz="2400" dirty="0">
                <a:latin typeface="Bookman Old Style" panose="02050604050505020204" pitchFamily="18" charset="0"/>
              </a:rPr>
              <a:t>This table requires reconciliation of GST rate wise liability and amount payable thereon</a:t>
            </a:r>
          </a:p>
          <a:p>
            <a:pPr marL="342900" indent="-342900" algn="just">
              <a:buFont typeface="Arial" panose="020B0604020202020204" pitchFamily="34" charset="0"/>
              <a:buChar char="•"/>
            </a:pPr>
            <a:endParaRPr lang="en-US" sz="2400" dirty="0">
              <a:latin typeface="Bookman Old Style" panose="02050604050505020204" pitchFamily="18" charset="0"/>
            </a:endParaRPr>
          </a:p>
          <a:p>
            <a:pPr marL="342900" indent="-342900" algn="just">
              <a:buFont typeface="Arial" panose="020B0604020202020204" pitchFamily="34" charset="0"/>
              <a:buChar char="•"/>
            </a:pPr>
            <a:r>
              <a:rPr lang="en-US" sz="2400" b="1" dirty="0">
                <a:latin typeface="Bookman Old Style" panose="02050604050505020204" pitchFamily="18" charset="0"/>
              </a:rPr>
              <a:t>Table 10: </a:t>
            </a:r>
            <a:r>
              <a:rPr lang="en-US" sz="2400" dirty="0">
                <a:latin typeface="Bookman Old Style" panose="02050604050505020204" pitchFamily="18" charset="0"/>
              </a:rPr>
              <a:t>Reasons for un-reconciled payment of amount- Auditor to explain the reasons for un-reconciled payment of amount</a:t>
            </a:r>
          </a:p>
          <a:p>
            <a:pPr marL="342900" indent="-342900" algn="just">
              <a:buFont typeface="Arial" panose="020B0604020202020204" pitchFamily="34" charset="0"/>
              <a:buChar char="•"/>
            </a:pPr>
            <a:endParaRPr lang="en-US" sz="2400" dirty="0">
              <a:latin typeface="Bookman Old Style" panose="02050604050505020204" pitchFamily="18" charset="0"/>
            </a:endParaRPr>
          </a:p>
          <a:p>
            <a:pPr marL="342900" indent="-342900" algn="just">
              <a:buFont typeface="Arial" panose="020B0604020202020204" pitchFamily="34" charset="0"/>
              <a:buChar char="•"/>
            </a:pPr>
            <a:r>
              <a:rPr lang="en-US" sz="2400" b="1" dirty="0">
                <a:latin typeface="Bookman Old Style" panose="02050604050505020204" pitchFamily="18" charset="0"/>
              </a:rPr>
              <a:t>Table 11: </a:t>
            </a:r>
            <a:r>
              <a:rPr lang="en-US" sz="2400" dirty="0">
                <a:latin typeface="Bookman Old Style" panose="02050604050505020204" pitchFamily="18" charset="0"/>
              </a:rPr>
              <a:t>Additional amount payable but not paid (due to reasons specified under Tables 6,8,and 10 above). The tax declared under this table has to be paid in cash.</a:t>
            </a:r>
            <a:endParaRPr lang="en-GB" sz="2400" dirty="0">
              <a:latin typeface="Bookman Old Style" panose="02050604050505020204" pitchFamily="18" charset="0"/>
            </a:endParaRPr>
          </a:p>
          <a:p>
            <a:pPr algn="just"/>
            <a:endParaRPr lang="en-GB" sz="2400" dirty="0">
              <a:latin typeface="Bookman Old Style" panose="02050604050505020204" pitchFamily="18" charset="0"/>
            </a:endParaRPr>
          </a:p>
          <a:p>
            <a:pPr algn="just"/>
            <a:endParaRPr lang="en-IN" sz="2400" dirty="0">
              <a:latin typeface="Bookman Old Style" panose="02050604050505020204" pitchFamily="18" charset="0"/>
            </a:endParaRPr>
          </a:p>
        </p:txBody>
      </p:sp>
    </p:spTree>
    <p:extLst>
      <p:ext uri="{BB962C8B-B14F-4D97-AF65-F5344CB8AC3E}">
        <p14:creationId xmlns:p14="http://schemas.microsoft.com/office/powerpoint/2010/main" xmlns="" val="262566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24</a:t>
            </a:fld>
            <a:endParaRPr lang="en-IN"/>
          </a:p>
        </p:txBody>
      </p:sp>
      <p:pic>
        <p:nvPicPr>
          <p:cNvPr id="5" name="Picture 4"/>
          <p:cNvPicPr>
            <a:picLocks noChangeAspect="1"/>
          </p:cNvPicPr>
          <p:nvPr/>
        </p:nvPicPr>
        <p:blipFill>
          <a:blip r:embed="rId2" cstate="print"/>
          <a:stretch>
            <a:fillRect/>
          </a:stretch>
        </p:blipFill>
        <p:spPr>
          <a:xfrm>
            <a:off x="350520" y="100638"/>
            <a:ext cx="11506200" cy="2282232"/>
          </a:xfrm>
          <a:prstGeom prst="rect">
            <a:avLst/>
          </a:prstGeom>
        </p:spPr>
      </p:pic>
      <p:pic>
        <p:nvPicPr>
          <p:cNvPr id="8" name="Picture 7"/>
          <p:cNvPicPr>
            <a:picLocks noChangeAspect="1"/>
          </p:cNvPicPr>
          <p:nvPr/>
        </p:nvPicPr>
        <p:blipFill>
          <a:blip r:embed="rId3" cstate="print"/>
          <a:stretch>
            <a:fillRect/>
          </a:stretch>
        </p:blipFill>
        <p:spPr>
          <a:xfrm>
            <a:off x="350520" y="2373235"/>
            <a:ext cx="11506200" cy="4417555"/>
          </a:xfrm>
          <a:prstGeom prst="rect">
            <a:avLst/>
          </a:prstGeom>
        </p:spPr>
      </p:pic>
    </p:spTree>
    <p:extLst>
      <p:ext uri="{BB962C8B-B14F-4D97-AF65-F5344CB8AC3E}">
        <p14:creationId xmlns:p14="http://schemas.microsoft.com/office/powerpoint/2010/main" xmlns="" val="733385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25</a:t>
            </a:fld>
            <a:endParaRPr lang="en-IN"/>
          </a:p>
        </p:txBody>
      </p:sp>
      <p:pic>
        <p:nvPicPr>
          <p:cNvPr id="5" name="Picture 4">
            <a:extLst>
              <a:ext uri="{FF2B5EF4-FFF2-40B4-BE49-F238E27FC236}">
                <a16:creationId xmlns="" xmlns:a16="http://schemas.microsoft.com/office/drawing/2014/main" id="{58E71F1E-133E-4DEF-976B-16311F676036}"/>
              </a:ext>
            </a:extLst>
          </p:cNvPr>
          <p:cNvPicPr>
            <a:picLocks noChangeAspect="1"/>
          </p:cNvPicPr>
          <p:nvPr/>
        </p:nvPicPr>
        <p:blipFill>
          <a:blip r:embed="rId2" cstate="print"/>
          <a:stretch>
            <a:fillRect/>
          </a:stretch>
        </p:blipFill>
        <p:spPr>
          <a:xfrm>
            <a:off x="182880" y="304574"/>
            <a:ext cx="11551920" cy="6249352"/>
          </a:xfrm>
          <a:prstGeom prst="rect">
            <a:avLst/>
          </a:prstGeom>
        </p:spPr>
      </p:pic>
    </p:spTree>
    <p:extLst>
      <p:ext uri="{BB962C8B-B14F-4D97-AF65-F5344CB8AC3E}">
        <p14:creationId xmlns:p14="http://schemas.microsoft.com/office/powerpoint/2010/main" xmlns="" val="1240641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24138"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Reconciliation Statement Part A - summary</a:t>
            </a:r>
          </a:p>
        </p:txBody>
      </p:sp>
      <p:sp>
        <p:nvSpPr>
          <p:cNvPr id="3" name="Slide Number Placeholder 2"/>
          <p:cNvSpPr>
            <a:spLocks noGrp="1"/>
          </p:cNvSpPr>
          <p:nvPr>
            <p:ph type="sldNum" sz="quarter" idx="12"/>
          </p:nvPr>
        </p:nvSpPr>
        <p:spPr/>
        <p:txBody>
          <a:bodyPr/>
          <a:lstStyle/>
          <a:p>
            <a:fld id="{93EB058D-52C6-4F08-9ECF-FFBBF442012D}" type="slidenum">
              <a:rPr lang="en-IN" smtClean="0"/>
              <a:pPr/>
              <a:t>26</a:t>
            </a:fld>
            <a:endParaRPr lang="en-IN"/>
          </a:p>
        </p:txBody>
      </p:sp>
      <p:sp>
        <p:nvSpPr>
          <p:cNvPr id="6" name="TextBox 5"/>
          <p:cNvSpPr txBox="1"/>
          <p:nvPr/>
        </p:nvSpPr>
        <p:spPr>
          <a:xfrm>
            <a:off x="130629" y="856357"/>
            <a:ext cx="10933611" cy="4893647"/>
          </a:xfrm>
          <a:prstGeom prst="rect">
            <a:avLst/>
          </a:prstGeom>
          <a:noFill/>
        </p:spPr>
        <p:txBody>
          <a:bodyPr wrap="square" rtlCol="0">
            <a:spAutoFit/>
          </a:bodyPr>
          <a:lstStyle/>
          <a:p>
            <a:pPr algn="just"/>
            <a:r>
              <a:rPr lang="en-IN" sz="2400" b="1" dirty="0">
                <a:latin typeface="Bookman Old Style" panose="02050604050505020204" pitchFamily="18" charset="0"/>
              </a:rPr>
              <a:t>Part IV:</a:t>
            </a:r>
            <a:r>
              <a:rPr lang="en-GB" sz="2400" dirty="0">
                <a:latin typeface="Bookman Old Style" panose="02050604050505020204" pitchFamily="18" charset="0"/>
              </a:rPr>
              <a:t> This part deals with reconciliation of Input Tax Credits as per books of account and ITC as declared in the Annual Return. </a:t>
            </a:r>
          </a:p>
          <a:p>
            <a:pPr algn="just"/>
            <a:endParaRPr lang="en-GB" sz="2400" dirty="0">
              <a:latin typeface="Bookman Old Style" panose="02050604050505020204" pitchFamily="18" charset="0"/>
            </a:endParaRPr>
          </a:p>
          <a:p>
            <a:pPr marL="342900" indent="-342900" algn="just">
              <a:buFont typeface="Arial" panose="020B0604020202020204" pitchFamily="34" charset="0"/>
              <a:buChar char="•"/>
            </a:pPr>
            <a:r>
              <a:rPr lang="en-US" sz="2400" b="1" dirty="0">
                <a:latin typeface="Bookman Old Style" panose="02050604050505020204" pitchFamily="18" charset="0"/>
              </a:rPr>
              <a:t>Table 12: </a:t>
            </a:r>
            <a:r>
              <a:rPr lang="en-US" sz="2400" dirty="0">
                <a:latin typeface="Bookman Old Style" panose="02050604050505020204" pitchFamily="18" charset="0"/>
              </a:rPr>
              <a:t>Reconciliation of net input tax credits as per audited annual financial statements for the GSTIN vis-a-vis Input Tax Credit availed in the </a:t>
            </a:r>
            <a:r>
              <a:rPr lang="en-US" sz="2400" dirty="0" smtClean="0">
                <a:latin typeface="Bookman Old Style" panose="02050604050505020204" pitchFamily="18" charset="0"/>
              </a:rPr>
              <a:t>GSTR-9- Filed before September 18 in 3B would be adjusted- filed later </a:t>
            </a:r>
            <a:r>
              <a:rPr lang="en-US" sz="2400" dirty="0" err="1" smtClean="0">
                <a:latin typeface="Bookman Old Style" panose="02050604050505020204" pitchFamily="18" charset="0"/>
              </a:rPr>
              <a:t>upto</a:t>
            </a:r>
            <a:r>
              <a:rPr lang="en-US" sz="2400" dirty="0" smtClean="0">
                <a:latin typeface="Bookman Old Style" panose="02050604050505020204" pitchFamily="18" charset="0"/>
              </a:rPr>
              <a:t> March 19 would be a difference.</a:t>
            </a:r>
          </a:p>
          <a:p>
            <a:pPr marL="342900" indent="-342900" algn="just">
              <a:buFont typeface="Arial" panose="020B0604020202020204" pitchFamily="34" charset="0"/>
              <a:buChar char="•"/>
            </a:pPr>
            <a:r>
              <a:rPr lang="en-US" sz="2400" dirty="0" smtClean="0">
                <a:latin typeface="Bookman Old Style" panose="02050604050505020204" pitchFamily="18" charset="0"/>
              </a:rPr>
              <a:t>Missed items would be in FS + 3B of 18-19 –Ineligible due to time limit- PUP??</a:t>
            </a:r>
          </a:p>
          <a:p>
            <a:pPr marL="342900" indent="-342900" algn="just">
              <a:buFont typeface="Arial" panose="020B0604020202020204" pitchFamily="34" charset="0"/>
              <a:buChar char="•"/>
            </a:pPr>
            <a:r>
              <a:rPr lang="en-US" sz="2400" dirty="0" smtClean="0">
                <a:latin typeface="Bookman Old Style" panose="02050604050505020204" pitchFamily="18" charset="0"/>
              </a:rPr>
              <a:t>Inter relation to f-9- Table 8D  : if Positive – lapsed- avail and reverse under PUP; Negative – whether proper tax invoice + movement + vendor follow up done.</a:t>
            </a:r>
          </a:p>
          <a:p>
            <a:pPr marL="342900" indent="-342900" algn="just">
              <a:buFont typeface="Arial" panose="020B0604020202020204" pitchFamily="34" charset="0"/>
              <a:buChar char="•"/>
            </a:pPr>
            <a:endParaRPr lang="en-US" sz="2400" b="1" dirty="0" smtClean="0">
              <a:latin typeface="Bookman Old Style" panose="02050604050505020204" pitchFamily="18" charset="0"/>
            </a:endParaRPr>
          </a:p>
        </p:txBody>
      </p:sp>
    </p:spTree>
    <p:extLst>
      <p:ext uri="{BB962C8B-B14F-4D97-AF65-F5344CB8AC3E}">
        <p14:creationId xmlns:p14="http://schemas.microsoft.com/office/powerpoint/2010/main" xmlns="" val="252307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39903"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Reconciliation Statement Part A - summary</a:t>
            </a:r>
          </a:p>
        </p:txBody>
      </p:sp>
      <p:sp>
        <p:nvSpPr>
          <p:cNvPr id="3" name="Slide Number Placeholder 2"/>
          <p:cNvSpPr>
            <a:spLocks noGrp="1"/>
          </p:cNvSpPr>
          <p:nvPr>
            <p:ph type="sldNum" sz="quarter" idx="12"/>
          </p:nvPr>
        </p:nvSpPr>
        <p:spPr/>
        <p:txBody>
          <a:bodyPr/>
          <a:lstStyle/>
          <a:p>
            <a:fld id="{93EB058D-52C6-4F08-9ECF-FFBBF442012D}" type="slidenum">
              <a:rPr lang="en-IN" smtClean="0"/>
              <a:pPr/>
              <a:t>27</a:t>
            </a:fld>
            <a:endParaRPr lang="en-IN"/>
          </a:p>
        </p:txBody>
      </p:sp>
      <p:sp>
        <p:nvSpPr>
          <p:cNvPr id="6" name="TextBox 5"/>
          <p:cNvSpPr txBox="1"/>
          <p:nvPr/>
        </p:nvSpPr>
        <p:spPr>
          <a:xfrm>
            <a:off x="130629" y="856357"/>
            <a:ext cx="10933611" cy="6001643"/>
          </a:xfrm>
          <a:prstGeom prst="rect">
            <a:avLst/>
          </a:prstGeom>
          <a:noFill/>
        </p:spPr>
        <p:txBody>
          <a:bodyPr wrap="square" rtlCol="0">
            <a:spAutoFit/>
          </a:bodyPr>
          <a:lstStyle/>
          <a:p>
            <a:pPr algn="just"/>
            <a:r>
              <a:rPr lang="en-IN" sz="2400" b="1" dirty="0">
                <a:latin typeface="Bookman Old Style" panose="02050604050505020204" pitchFamily="18" charset="0"/>
              </a:rPr>
              <a:t>Part IV:</a:t>
            </a:r>
            <a:r>
              <a:rPr lang="en-GB" sz="2400" dirty="0">
                <a:latin typeface="Bookman Old Style" panose="02050604050505020204" pitchFamily="18" charset="0"/>
              </a:rPr>
              <a:t> This part deals with reconciliation of Input Tax Credits as per books of account and ITC as declared in the Annual Return. </a:t>
            </a:r>
          </a:p>
          <a:p>
            <a:pPr algn="just"/>
            <a:endParaRPr lang="en-GB" sz="2400" dirty="0">
              <a:latin typeface="Bookman Old Style" panose="02050604050505020204" pitchFamily="18" charset="0"/>
            </a:endParaRPr>
          </a:p>
          <a:p>
            <a:pPr algn="just"/>
            <a:endParaRPr lang="en-US" sz="2400" b="1" dirty="0" smtClean="0">
              <a:latin typeface="Bookman Old Style" panose="02050604050505020204" pitchFamily="18" charset="0"/>
            </a:endParaRPr>
          </a:p>
          <a:p>
            <a:pPr marL="342900" indent="-342900" algn="just">
              <a:buFont typeface="Arial" panose="020B0604020202020204" pitchFamily="34" charset="0"/>
              <a:buChar char="•"/>
            </a:pPr>
            <a:r>
              <a:rPr lang="en-US" sz="2400" b="1" dirty="0" smtClean="0">
                <a:latin typeface="Bookman Old Style" panose="02050604050505020204" pitchFamily="18" charset="0"/>
              </a:rPr>
              <a:t>Table </a:t>
            </a:r>
            <a:r>
              <a:rPr lang="en-US" sz="2400" b="1" dirty="0">
                <a:latin typeface="Bookman Old Style" panose="02050604050505020204" pitchFamily="18" charset="0"/>
              </a:rPr>
              <a:t>13: </a:t>
            </a:r>
            <a:r>
              <a:rPr lang="en-US" sz="2400" dirty="0">
                <a:latin typeface="Bookman Old Style" panose="02050604050505020204" pitchFamily="18" charset="0"/>
              </a:rPr>
              <a:t>Reasons for un-reconciled difference in </a:t>
            </a:r>
            <a:r>
              <a:rPr lang="en-US" sz="2400" dirty="0" smtClean="0">
                <a:latin typeface="Bookman Old Style" panose="02050604050505020204" pitchFamily="18" charset="0"/>
              </a:rPr>
              <a:t>ITC: Interpretation </a:t>
            </a:r>
            <a:r>
              <a:rPr lang="en-US" sz="2400" dirty="0">
                <a:latin typeface="Bookman Old Style" panose="02050604050505020204" pitchFamily="18" charset="0"/>
              </a:rPr>
              <a:t>of eligibility diff, </a:t>
            </a:r>
          </a:p>
          <a:p>
            <a:pPr marL="342900" indent="-342900" algn="just">
              <a:buFont typeface="Arial" panose="020B0604020202020204" pitchFamily="34" charset="0"/>
              <a:buChar char="•"/>
            </a:pPr>
            <a:endParaRPr lang="en-US" sz="2400" dirty="0">
              <a:latin typeface="Bookman Old Style" panose="02050604050505020204" pitchFamily="18" charset="0"/>
            </a:endParaRPr>
          </a:p>
          <a:p>
            <a:pPr marL="342900" indent="-342900" algn="just">
              <a:buFont typeface="Arial" panose="020B0604020202020204" pitchFamily="34" charset="0"/>
              <a:buChar char="•"/>
            </a:pPr>
            <a:endParaRPr lang="en-US" sz="2400" dirty="0">
              <a:latin typeface="Bookman Old Style" panose="02050604050505020204" pitchFamily="18" charset="0"/>
            </a:endParaRPr>
          </a:p>
          <a:p>
            <a:pPr marL="342900" indent="-342900" algn="just">
              <a:buFont typeface="Arial" panose="020B0604020202020204" pitchFamily="34" charset="0"/>
              <a:buChar char="•"/>
            </a:pPr>
            <a:r>
              <a:rPr lang="en-US" sz="2400" b="1" dirty="0">
                <a:latin typeface="Bookman Old Style" panose="02050604050505020204" pitchFamily="18" charset="0"/>
              </a:rPr>
              <a:t>Table 14: </a:t>
            </a:r>
            <a:r>
              <a:rPr lang="en-US" sz="2400" dirty="0">
                <a:latin typeface="Bookman Old Style" panose="02050604050505020204" pitchFamily="18" charset="0"/>
              </a:rPr>
              <a:t>This table requires submission of details as to the credits availed on various categories of expenses as per audited annual financial statement or books of account. This detail has to be reconciled with the credits availed in the </a:t>
            </a:r>
            <a:r>
              <a:rPr lang="en-US" sz="2400" dirty="0" smtClean="0">
                <a:latin typeface="Bookman Old Style" panose="02050604050505020204" pitchFamily="18" charset="0"/>
              </a:rPr>
              <a:t>GSTR-9- </a:t>
            </a:r>
            <a:r>
              <a:rPr lang="en-US" sz="2400" b="1" dirty="0" smtClean="0">
                <a:latin typeface="Bookman Old Style" panose="02050604050505020204" pitchFamily="18" charset="0"/>
              </a:rPr>
              <a:t>may be impracticable unless assessee provides</a:t>
            </a:r>
            <a:endParaRPr lang="en-US" sz="2400" b="1" dirty="0">
              <a:latin typeface="Bookman Old Style" panose="02050604050505020204" pitchFamily="18" charset="0"/>
            </a:endParaRPr>
          </a:p>
          <a:p>
            <a:pPr marL="342900" indent="-342900" algn="just">
              <a:buFont typeface="Arial" panose="020B0604020202020204" pitchFamily="34" charset="0"/>
              <a:buChar char="•"/>
            </a:pPr>
            <a:endParaRPr lang="en-IN" sz="2400" dirty="0">
              <a:latin typeface="Bookman Old Style" panose="02050604050505020204" pitchFamily="18" charset="0"/>
            </a:endParaRPr>
          </a:p>
          <a:p>
            <a:pPr algn="just"/>
            <a:endParaRPr lang="en-GB" sz="2400" dirty="0">
              <a:latin typeface="Bookman Old Style" panose="02050604050505020204" pitchFamily="18" charset="0"/>
            </a:endParaRPr>
          </a:p>
          <a:p>
            <a:pPr algn="just"/>
            <a:endParaRPr lang="en-IN" sz="2400" dirty="0">
              <a:latin typeface="Bookman Old Style" panose="02050604050505020204" pitchFamily="18" charset="0"/>
            </a:endParaRPr>
          </a:p>
        </p:txBody>
      </p:sp>
    </p:spTree>
    <p:extLst>
      <p:ext uri="{BB962C8B-B14F-4D97-AF65-F5344CB8AC3E}">
        <p14:creationId xmlns:p14="http://schemas.microsoft.com/office/powerpoint/2010/main" xmlns="" val="146045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24138"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5000" b="1" dirty="0">
                <a:solidFill>
                  <a:srgbClr val="0070C0"/>
                </a:solidFill>
                <a:latin typeface="+mj-lt"/>
                <a:ea typeface="+mj-ea"/>
                <a:cs typeface="+mj-cs"/>
              </a:rPr>
              <a:t>Reconciliation Statement Part A - summary</a:t>
            </a:r>
          </a:p>
        </p:txBody>
      </p:sp>
      <p:sp>
        <p:nvSpPr>
          <p:cNvPr id="3" name="Slide Number Placeholder 2"/>
          <p:cNvSpPr>
            <a:spLocks noGrp="1"/>
          </p:cNvSpPr>
          <p:nvPr>
            <p:ph type="sldNum" sz="quarter" idx="12"/>
          </p:nvPr>
        </p:nvSpPr>
        <p:spPr/>
        <p:txBody>
          <a:bodyPr/>
          <a:lstStyle/>
          <a:p>
            <a:fld id="{93EB058D-52C6-4F08-9ECF-FFBBF442012D}" type="slidenum">
              <a:rPr lang="en-IN" smtClean="0"/>
              <a:pPr/>
              <a:t>28</a:t>
            </a:fld>
            <a:endParaRPr lang="en-IN"/>
          </a:p>
        </p:txBody>
      </p:sp>
      <p:sp>
        <p:nvSpPr>
          <p:cNvPr id="6" name="TextBox 5"/>
          <p:cNvSpPr txBox="1"/>
          <p:nvPr/>
        </p:nvSpPr>
        <p:spPr>
          <a:xfrm>
            <a:off x="145143" y="723331"/>
            <a:ext cx="11495314" cy="6124754"/>
          </a:xfrm>
          <a:prstGeom prst="rect">
            <a:avLst/>
          </a:prstGeom>
          <a:noFill/>
        </p:spPr>
        <p:txBody>
          <a:bodyPr wrap="square" rtlCol="0">
            <a:spAutoFit/>
          </a:bodyPr>
          <a:lstStyle/>
          <a:p>
            <a:pPr marL="342900" indent="-342900" algn="just">
              <a:buFont typeface="Arial" panose="020B0604020202020204" pitchFamily="34" charset="0"/>
              <a:buChar char="•"/>
            </a:pPr>
            <a:endParaRPr lang="en-US" sz="2800" b="1" dirty="0">
              <a:latin typeface="Bookman Old Style" panose="02050604050505020204" pitchFamily="18" charset="0"/>
            </a:endParaRPr>
          </a:p>
          <a:p>
            <a:pPr marL="342900" indent="-342900" algn="just">
              <a:buFont typeface="Arial" panose="020B0604020202020204" pitchFamily="34" charset="0"/>
              <a:buChar char="•"/>
            </a:pPr>
            <a:r>
              <a:rPr lang="en-US" sz="2800" b="1" dirty="0">
                <a:latin typeface="Bookman Old Style" panose="02050604050505020204" pitchFamily="18" charset="0"/>
              </a:rPr>
              <a:t>Table 15: </a:t>
            </a:r>
            <a:r>
              <a:rPr lang="en-US" sz="2800" dirty="0">
                <a:latin typeface="Bookman Old Style" panose="02050604050505020204" pitchFamily="18" charset="0"/>
              </a:rPr>
              <a:t>Reason for un-reconciled difference in ITC- The reason of difference in credits as per books of account and GSTR-9 as arrived under Table 14 has to be reported under this table.</a:t>
            </a:r>
          </a:p>
          <a:p>
            <a:pPr marL="342900" indent="-342900" algn="just">
              <a:buFont typeface="Arial" panose="020B0604020202020204" pitchFamily="34" charset="0"/>
              <a:buChar char="•"/>
            </a:pPr>
            <a:endParaRPr lang="en-US" sz="2800" dirty="0">
              <a:latin typeface="Bookman Old Style" panose="02050604050505020204" pitchFamily="18" charset="0"/>
            </a:endParaRPr>
          </a:p>
          <a:p>
            <a:pPr marL="342900" indent="-342900" algn="just">
              <a:buFont typeface="Arial" panose="020B0604020202020204" pitchFamily="34" charset="0"/>
              <a:buChar char="•"/>
            </a:pPr>
            <a:r>
              <a:rPr lang="en-US" sz="2800" b="1" dirty="0">
                <a:latin typeface="Bookman Old Style" panose="02050604050505020204" pitchFamily="18" charset="0"/>
              </a:rPr>
              <a:t>Table 16: </a:t>
            </a:r>
            <a:r>
              <a:rPr lang="en-US" sz="2800" dirty="0">
                <a:latin typeface="Bookman Old Style" panose="02050604050505020204" pitchFamily="18" charset="0"/>
              </a:rPr>
              <a:t>Tax payable on un-reconciled difference in ITC (due to reasons specified in 13 and 15 above)- requires the auditor to comment upon the tax payable on un-reconciled differences in ITC which has arisen in table 13 and Table 15</a:t>
            </a:r>
            <a:r>
              <a:rPr lang="en-US" sz="2800" dirty="0" smtClean="0">
                <a:latin typeface="Bookman Old Style" panose="02050604050505020204" pitchFamily="18" charset="0"/>
              </a:rPr>
              <a:t>. Interpretational issues.</a:t>
            </a:r>
            <a:endParaRPr lang="en-US" sz="2800" dirty="0">
              <a:latin typeface="Bookman Old Style" panose="02050604050505020204" pitchFamily="18" charset="0"/>
            </a:endParaRPr>
          </a:p>
          <a:p>
            <a:pPr algn="just"/>
            <a:endParaRPr lang="en-US" sz="2800" dirty="0">
              <a:latin typeface="Bookman Old Style" panose="02050604050505020204" pitchFamily="18" charset="0"/>
            </a:endParaRPr>
          </a:p>
          <a:p>
            <a:pPr marL="342900" indent="-342900" algn="just">
              <a:buFont typeface="Arial" panose="020B0604020202020204" pitchFamily="34" charset="0"/>
              <a:buChar char="•"/>
            </a:pPr>
            <a:endParaRPr lang="en-US" sz="2800" dirty="0">
              <a:latin typeface="Bookman Old Style" panose="02050604050505020204" pitchFamily="18" charset="0"/>
            </a:endParaRPr>
          </a:p>
          <a:p>
            <a:pPr marL="342900" indent="-342900" algn="just">
              <a:buFont typeface="Arial" panose="020B0604020202020204" pitchFamily="34" charset="0"/>
              <a:buChar char="•"/>
            </a:pPr>
            <a:endParaRPr lang="en-IN" sz="2800" dirty="0">
              <a:latin typeface="Bookman Old Style" panose="02050604050505020204" pitchFamily="18" charset="0"/>
            </a:endParaRPr>
          </a:p>
        </p:txBody>
      </p:sp>
    </p:spTree>
    <p:extLst>
      <p:ext uri="{BB962C8B-B14F-4D97-AF65-F5344CB8AC3E}">
        <p14:creationId xmlns:p14="http://schemas.microsoft.com/office/powerpoint/2010/main" xmlns="" val="2110424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29</a:t>
            </a:fld>
            <a:endParaRPr lang="en-IN"/>
          </a:p>
        </p:txBody>
      </p:sp>
      <p:pic>
        <p:nvPicPr>
          <p:cNvPr id="5" name="Picture 4">
            <a:extLst>
              <a:ext uri="{FF2B5EF4-FFF2-40B4-BE49-F238E27FC236}">
                <a16:creationId xmlns="" xmlns:a16="http://schemas.microsoft.com/office/drawing/2014/main" id="{E84BE9DB-A437-4B13-9B64-A73DB02A4C3B}"/>
              </a:ext>
            </a:extLst>
          </p:cNvPr>
          <p:cNvPicPr>
            <a:picLocks noChangeAspect="1"/>
          </p:cNvPicPr>
          <p:nvPr/>
        </p:nvPicPr>
        <p:blipFill>
          <a:blip r:embed="rId2" cstate="print"/>
          <a:stretch>
            <a:fillRect/>
          </a:stretch>
        </p:blipFill>
        <p:spPr>
          <a:xfrm>
            <a:off x="381000" y="441324"/>
            <a:ext cx="11384279" cy="6066155"/>
          </a:xfrm>
          <a:prstGeom prst="rect">
            <a:avLst/>
          </a:prstGeom>
        </p:spPr>
      </p:pic>
    </p:spTree>
    <p:extLst>
      <p:ext uri="{BB962C8B-B14F-4D97-AF65-F5344CB8AC3E}">
        <p14:creationId xmlns:p14="http://schemas.microsoft.com/office/powerpoint/2010/main" xmlns="" val="981981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5000" b="1" dirty="0">
                <a:solidFill>
                  <a:srgbClr val="0070C0"/>
                </a:solidFill>
              </a:rPr>
              <a:t>Responsibility</a:t>
            </a:r>
          </a:p>
        </p:txBody>
      </p:sp>
      <p:sp>
        <p:nvSpPr>
          <p:cNvPr id="3" name="Content Placeholder 2"/>
          <p:cNvSpPr>
            <a:spLocks noGrp="1"/>
          </p:cNvSpPr>
          <p:nvPr>
            <p:ph idx="1"/>
          </p:nvPr>
        </p:nvSpPr>
        <p:spPr>
          <a:xfrm>
            <a:off x="838200" y="1825625"/>
            <a:ext cx="10515600" cy="2837815"/>
          </a:xfrm>
        </p:spPr>
        <p:txBody>
          <a:bodyPr>
            <a:normAutofit fontScale="85000" lnSpcReduction="10000"/>
          </a:bodyPr>
          <a:lstStyle/>
          <a:p>
            <a:r>
              <a:rPr lang="en-IN" dirty="0"/>
              <a:t>GST is self assessment scheme- Tax payer responsible to comply*</a:t>
            </a:r>
          </a:p>
          <a:p>
            <a:r>
              <a:rPr lang="en-IN" dirty="0"/>
              <a:t>Annual return to be prepared [ adding thereto transactions not recorded in Financial </a:t>
            </a:r>
            <a:r>
              <a:rPr lang="en-IN" dirty="0" smtClean="0"/>
              <a:t>statement] </a:t>
            </a:r>
            <a:r>
              <a:rPr lang="en-IN" dirty="0"/>
              <a:t>and certified by Management.</a:t>
            </a:r>
          </a:p>
          <a:p>
            <a:r>
              <a:rPr lang="en-IN" dirty="0"/>
              <a:t>Reconciliation of Audited Financials to Annual return- mandatory updated + reconciled GSTR 3B + GSTR 1 + Report [ Disclaimer, </a:t>
            </a:r>
            <a:r>
              <a:rPr lang="en-IN" dirty="0" smtClean="0"/>
              <a:t>Observation, Qualification</a:t>
            </a:r>
            <a:r>
              <a:rPr lang="en-IN" dirty="0"/>
              <a:t>] is the job of the GST Auditor.</a:t>
            </a:r>
          </a:p>
        </p:txBody>
      </p:sp>
      <p:sp>
        <p:nvSpPr>
          <p:cNvPr id="4" name="Slide Number Placeholder 3"/>
          <p:cNvSpPr>
            <a:spLocks noGrp="1"/>
          </p:cNvSpPr>
          <p:nvPr>
            <p:ph type="sldNum" sz="quarter" idx="12"/>
          </p:nvPr>
        </p:nvSpPr>
        <p:spPr/>
        <p:txBody>
          <a:bodyPr/>
          <a:lstStyle/>
          <a:p>
            <a:fld id="{93EB058D-52C6-4F08-9ECF-FFBBF442012D}" type="slidenum">
              <a:rPr lang="en-IN" smtClean="0"/>
              <a:pPr/>
              <a:t>3</a:t>
            </a:fld>
            <a:endParaRPr lang="en-IN"/>
          </a:p>
        </p:txBody>
      </p:sp>
      <p:sp>
        <p:nvSpPr>
          <p:cNvPr id="5" name="Rectangle 4"/>
          <p:cNvSpPr/>
          <p:nvPr/>
        </p:nvSpPr>
        <p:spPr>
          <a:xfrm>
            <a:off x="795528" y="4663440"/>
            <a:ext cx="10661904" cy="16184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 </a:t>
            </a:r>
            <a:r>
              <a:rPr lang="en-IN" sz="2800" dirty="0"/>
              <a:t>Completeness of books </a:t>
            </a:r>
            <a:r>
              <a:rPr lang="en-IN" sz="2800" dirty="0" err="1"/>
              <a:t>etc</a:t>
            </a:r>
            <a:r>
              <a:rPr lang="en-IN" sz="2800" dirty="0"/>
              <a:t>, turnover, Taxes payable/ refundable, + Correctness of classification, exemption, ITC, place &amp; time of supply, valuation of goods+ General Compliance</a:t>
            </a:r>
          </a:p>
        </p:txBody>
      </p:sp>
    </p:spTree>
    <p:extLst>
      <p:ext uri="{BB962C8B-B14F-4D97-AF65-F5344CB8AC3E}">
        <p14:creationId xmlns:p14="http://schemas.microsoft.com/office/powerpoint/2010/main" xmlns="" val="5600328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EB058D-52C6-4F08-9ECF-FFBBF442012D}" type="slidenum">
              <a:rPr lang="en-IN" smtClean="0"/>
              <a:pPr/>
              <a:t>30</a:t>
            </a:fld>
            <a:endParaRPr lang="en-IN"/>
          </a:p>
        </p:txBody>
      </p:sp>
      <p:pic>
        <p:nvPicPr>
          <p:cNvPr id="5" name="Picture 4">
            <a:extLst>
              <a:ext uri="{FF2B5EF4-FFF2-40B4-BE49-F238E27FC236}">
                <a16:creationId xmlns="" xmlns:a16="http://schemas.microsoft.com/office/drawing/2014/main" id="{D2F45EAD-A74F-4DC5-82DC-9841434EF156}"/>
              </a:ext>
            </a:extLst>
          </p:cNvPr>
          <p:cNvPicPr>
            <a:picLocks noChangeAspect="1"/>
          </p:cNvPicPr>
          <p:nvPr/>
        </p:nvPicPr>
        <p:blipFill>
          <a:blip r:embed="rId2" cstate="print"/>
          <a:stretch>
            <a:fillRect/>
          </a:stretch>
        </p:blipFill>
        <p:spPr>
          <a:xfrm>
            <a:off x="391886" y="319087"/>
            <a:ext cx="10961914" cy="6219825"/>
          </a:xfrm>
          <a:prstGeom prst="rect">
            <a:avLst/>
          </a:prstGeom>
        </p:spPr>
      </p:pic>
    </p:spTree>
    <p:extLst>
      <p:ext uri="{BB962C8B-B14F-4D97-AF65-F5344CB8AC3E}">
        <p14:creationId xmlns:p14="http://schemas.microsoft.com/office/powerpoint/2010/main" xmlns="" val="26059790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B67E9038-4975-4D24-A4A6-4B814817E483}"/>
              </a:ext>
            </a:extLst>
          </p:cNvPr>
          <p:cNvSpPr>
            <a:spLocks noGrp="1"/>
          </p:cNvSpPr>
          <p:nvPr>
            <p:ph type="sldNum" sz="quarter" idx="12"/>
          </p:nvPr>
        </p:nvSpPr>
        <p:spPr/>
        <p:txBody>
          <a:bodyPr/>
          <a:lstStyle/>
          <a:p>
            <a:fld id="{93EB058D-52C6-4F08-9ECF-FFBBF442012D}" type="slidenum">
              <a:rPr lang="en-IN" smtClean="0"/>
              <a:pPr/>
              <a:t>31</a:t>
            </a:fld>
            <a:endParaRPr lang="en-IN"/>
          </a:p>
        </p:txBody>
      </p:sp>
      <p:pic>
        <p:nvPicPr>
          <p:cNvPr id="4" name="Picture 3">
            <a:extLst>
              <a:ext uri="{FF2B5EF4-FFF2-40B4-BE49-F238E27FC236}">
                <a16:creationId xmlns="" xmlns:a16="http://schemas.microsoft.com/office/drawing/2014/main" id="{2995A033-BCCF-4DE2-A114-397B3A78B924}"/>
              </a:ext>
            </a:extLst>
          </p:cNvPr>
          <p:cNvPicPr>
            <a:picLocks noChangeAspect="1"/>
          </p:cNvPicPr>
          <p:nvPr/>
        </p:nvPicPr>
        <p:blipFill>
          <a:blip r:embed="rId2" cstate="print"/>
          <a:stretch>
            <a:fillRect/>
          </a:stretch>
        </p:blipFill>
        <p:spPr>
          <a:xfrm>
            <a:off x="587829" y="339634"/>
            <a:ext cx="11090365" cy="5760720"/>
          </a:xfrm>
          <a:prstGeom prst="rect">
            <a:avLst/>
          </a:prstGeom>
        </p:spPr>
      </p:pic>
    </p:spTree>
    <p:extLst>
      <p:ext uri="{BB962C8B-B14F-4D97-AF65-F5344CB8AC3E}">
        <p14:creationId xmlns:p14="http://schemas.microsoft.com/office/powerpoint/2010/main" xmlns="" val="3522580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23331"/>
            <a:ext cx="11839904" cy="5453632"/>
          </a:xfrm>
        </p:spPr>
        <p:txBody>
          <a:bodyPr>
            <a:normAutofit fontScale="92500"/>
          </a:bodyPr>
          <a:lstStyle/>
          <a:p>
            <a:pPr marL="0" indent="0" algn="just">
              <a:buNone/>
            </a:pPr>
            <a:r>
              <a:rPr lang="en-US" dirty="0"/>
              <a:t>This consists of the auditor’s recommendation on the </a:t>
            </a:r>
          </a:p>
          <a:p>
            <a:pPr algn="just">
              <a:buFontTx/>
              <a:buChar char="-"/>
            </a:pPr>
            <a:r>
              <a:rPr lang="en-US" dirty="0"/>
              <a:t>Additional liability to be discharged by the taxpayer due to non-reconciliation of turnover or </a:t>
            </a:r>
          </a:p>
          <a:p>
            <a:pPr algn="just">
              <a:buFontTx/>
              <a:buChar char="-"/>
            </a:pPr>
            <a:r>
              <a:rPr lang="en-US" dirty="0"/>
              <a:t>Non-reconciliation of input tax credit</a:t>
            </a:r>
          </a:p>
          <a:p>
            <a:pPr algn="just">
              <a:buFontTx/>
              <a:buChar char="-"/>
            </a:pPr>
            <a:r>
              <a:rPr lang="en-US" dirty="0"/>
              <a:t>Recommend if there is any other amount to be paid for supplies not included in the Annual Return </a:t>
            </a:r>
          </a:p>
          <a:p>
            <a:pPr algn="just">
              <a:buFontTx/>
              <a:buChar char="-"/>
            </a:pPr>
            <a:r>
              <a:rPr lang="en-US" dirty="0"/>
              <a:t>Any refund which has been erroneously taken which shall be paid back</a:t>
            </a:r>
          </a:p>
          <a:p>
            <a:pPr algn="just">
              <a:buFontTx/>
              <a:buChar char="-"/>
            </a:pPr>
            <a:r>
              <a:rPr lang="en-US" dirty="0"/>
              <a:t>Lastly, any other outstanding demands which is recommended to be settled by the auditor </a:t>
            </a:r>
            <a:r>
              <a:rPr lang="en-US" dirty="0" smtClean="0"/>
              <a:t>shall </a:t>
            </a:r>
            <a:r>
              <a:rPr lang="en-US" dirty="0"/>
              <a:t>be declared in this Table. </a:t>
            </a:r>
            <a:endParaRPr lang="en-US" dirty="0" smtClean="0"/>
          </a:p>
          <a:p>
            <a:pPr algn="just">
              <a:buFontTx/>
              <a:buChar char="-"/>
            </a:pPr>
            <a:r>
              <a:rPr lang="en-US" dirty="0" smtClean="0"/>
              <a:t>* In portal not enabled as of date</a:t>
            </a:r>
            <a:endParaRPr lang="en-US" dirty="0"/>
          </a:p>
        </p:txBody>
      </p:sp>
      <p:sp>
        <p:nvSpPr>
          <p:cNvPr id="4" name="Slide Number Placeholder 3"/>
          <p:cNvSpPr>
            <a:spLocks noGrp="1"/>
          </p:cNvSpPr>
          <p:nvPr>
            <p:ph type="sldNum" sz="quarter" idx="12"/>
          </p:nvPr>
        </p:nvSpPr>
        <p:spPr/>
        <p:txBody>
          <a:bodyPr/>
          <a:lstStyle/>
          <a:p>
            <a:fld id="{93EB058D-52C6-4F08-9ECF-FFBBF442012D}" type="slidenum">
              <a:rPr lang="en-IN" smtClean="0"/>
              <a:pPr/>
              <a:t>32</a:t>
            </a:fld>
            <a:endParaRPr lang="en-IN"/>
          </a:p>
        </p:txBody>
      </p:sp>
      <p:sp>
        <p:nvSpPr>
          <p:cNvPr id="5" name="Rectangle 4">
            <a:extLst>
              <a:ext uri="{FF2B5EF4-FFF2-40B4-BE49-F238E27FC236}">
                <a16:creationId xmlns="" xmlns:a16="http://schemas.microsoft.com/office/drawing/2014/main" id="{A36D3D1E-1365-47A8-A318-28EE09A8AE1D}"/>
              </a:ext>
            </a:extLst>
          </p:cNvPr>
          <p:cNvSpPr/>
          <p:nvPr/>
        </p:nvSpPr>
        <p:spPr>
          <a:xfrm>
            <a:off x="1" y="0"/>
            <a:ext cx="11761076"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rgbClr val="0070C0"/>
                </a:solidFill>
                <a:latin typeface="+mj-lt"/>
                <a:ea typeface="+mj-ea"/>
                <a:cs typeface="+mj-cs"/>
              </a:rPr>
              <a:t>Auditors </a:t>
            </a:r>
            <a:r>
              <a:rPr lang="en-US" sz="3600" b="1" dirty="0" smtClean="0">
                <a:solidFill>
                  <a:srgbClr val="0070C0"/>
                </a:solidFill>
                <a:latin typeface="+mj-lt"/>
                <a:ea typeface="+mj-ea"/>
                <a:cs typeface="+mj-cs"/>
              </a:rPr>
              <a:t>recommendation [auto populated*] </a:t>
            </a:r>
            <a:r>
              <a:rPr lang="en-US" sz="3600" b="1" dirty="0">
                <a:solidFill>
                  <a:srgbClr val="0070C0"/>
                </a:solidFill>
                <a:latin typeface="+mj-lt"/>
                <a:ea typeface="+mj-ea"/>
                <a:cs typeface="+mj-cs"/>
              </a:rPr>
              <a:t>– PART V</a:t>
            </a:r>
          </a:p>
        </p:txBody>
      </p:sp>
    </p:spTree>
    <p:extLst>
      <p:ext uri="{BB962C8B-B14F-4D97-AF65-F5344CB8AC3E}">
        <p14:creationId xmlns:p14="http://schemas.microsoft.com/office/powerpoint/2010/main" xmlns="" val="184300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D285C031-4279-4FBE-B790-78FD2C5B3AA6}"/>
              </a:ext>
            </a:extLst>
          </p:cNvPr>
          <p:cNvSpPr>
            <a:spLocks noGrp="1"/>
          </p:cNvSpPr>
          <p:nvPr>
            <p:ph type="sldNum" sz="quarter" idx="12"/>
          </p:nvPr>
        </p:nvSpPr>
        <p:spPr/>
        <p:txBody>
          <a:bodyPr/>
          <a:lstStyle/>
          <a:p>
            <a:fld id="{93EB058D-52C6-4F08-9ECF-FFBBF442012D}" type="slidenum">
              <a:rPr lang="en-IN" smtClean="0"/>
              <a:pPr/>
              <a:t>33</a:t>
            </a:fld>
            <a:endParaRPr lang="en-IN"/>
          </a:p>
        </p:txBody>
      </p:sp>
      <p:pic>
        <p:nvPicPr>
          <p:cNvPr id="4" name="Picture 3">
            <a:extLst>
              <a:ext uri="{FF2B5EF4-FFF2-40B4-BE49-F238E27FC236}">
                <a16:creationId xmlns="" xmlns:a16="http://schemas.microsoft.com/office/drawing/2014/main" id="{84B7EA78-6E79-498F-A54E-2A9C42D42285}"/>
              </a:ext>
            </a:extLst>
          </p:cNvPr>
          <p:cNvPicPr>
            <a:picLocks noChangeAspect="1"/>
          </p:cNvPicPr>
          <p:nvPr/>
        </p:nvPicPr>
        <p:blipFill>
          <a:blip r:embed="rId2" cstate="print"/>
          <a:stretch>
            <a:fillRect/>
          </a:stretch>
        </p:blipFill>
        <p:spPr>
          <a:xfrm>
            <a:off x="561703" y="248193"/>
            <a:ext cx="10424160" cy="5839097"/>
          </a:xfrm>
          <a:prstGeom prst="rect">
            <a:avLst/>
          </a:prstGeom>
        </p:spPr>
      </p:pic>
    </p:spTree>
    <p:extLst>
      <p:ext uri="{BB962C8B-B14F-4D97-AF65-F5344CB8AC3E}">
        <p14:creationId xmlns:p14="http://schemas.microsoft.com/office/powerpoint/2010/main" xmlns="" val="145403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7B0E71A0-9D51-40E1-86E0-9A304CEE2A6B}"/>
              </a:ext>
            </a:extLst>
          </p:cNvPr>
          <p:cNvSpPr>
            <a:spLocks noGrp="1"/>
          </p:cNvSpPr>
          <p:nvPr>
            <p:ph type="sldNum" sz="quarter" idx="12"/>
          </p:nvPr>
        </p:nvSpPr>
        <p:spPr/>
        <p:txBody>
          <a:bodyPr/>
          <a:lstStyle/>
          <a:p>
            <a:fld id="{93EB058D-52C6-4F08-9ECF-FFBBF442012D}" type="slidenum">
              <a:rPr lang="en-IN" smtClean="0"/>
              <a:pPr/>
              <a:t>34</a:t>
            </a:fld>
            <a:endParaRPr lang="en-IN"/>
          </a:p>
        </p:txBody>
      </p:sp>
      <p:pic>
        <p:nvPicPr>
          <p:cNvPr id="4" name="Picture 3">
            <a:extLst>
              <a:ext uri="{FF2B5EF4-FFF2-40B4-BE49-F238E27FC236}">
                <a16:creationId xmlns="" xmlns:a16="http://schemas.microsoft.com/office/drawing/2014/main" id="{4B364A4F-9DC6-418E-BB69-557465818D32}"/>
              </a:ext>
            </a:extLst>
          </p:cNvPr>
          <p:cNvPicPr>
            <a:picLocks noChangeAspect="1"/>
          </p:cNvPicPr>
          <p:nvPr/>
        </p:nvPicPr>
        <p:blipFill>
          <a:blip r:embed="rId2" cstate="print"/>
          <a:stretch>
            <a:fillRect/>
          </a:stretch>
        </p:blipFill>
        <p:spPr>
          <a:xfrm>
            <a:off x="509451" y="339634"/>
            <a:ext cx="11129555" cy="4043679"/>
          </a:xfrm>
          <a:prstGeom prst="rect">
            <a:avLst/>
          </a:prstGeom>
        </p:spPr>
      </p:pic>
      <p:sp>
        <p:nvSpPr>
          <p:cNvPr id="2" name="TextBox 1">
            <a:extLst>
              <a:ext uri="{FF2B5EF4-FFF2-40B4-BE49-F238E27FC236}">
                <a16:creationId xmlns="" xmlns:a16="http://schemas.microsoft.com/office/drawing/2014/main" id="{B6B478EF-2B9A-4579-9304-CF253F8333E1}"/>
              </a:ext>
            </a:extLst>
          </p:cNvPr>
          <p:cNvSpPr txBox="1"/>
          <p:nvPr/>
        </p:nvSpPr>
        <p:spPr>
          <a:xfrm>
            <a:off x="509451" y="4972833"/>
            <a:ext cx="10844349" cy="1754326"/>
          </a:xfrm>
          <a:prstGeom prst="rect">
            <a:avLst/>
          </a:prstGeom>
          <a:noFill/>
        </p:spPr>
        <p:txBody>
          <a:bodyPr wrap="square" rtlCol="0">
            <a:spAutoFit/>
          </a:bodyPr>
          <a:lstStyle/>
          <a:p>
            <a:pPr algn="just"/>
            <a:r>
              <a:rPr lang="en-US" b="1" i="1" dirty="0"/>
              <a:t>Verification by registered person</a:t>
            </a:r>
          </a:p>
          <a:p>
            <a:pPr algn="just"/>
            <a:endParaRPr lang="en-US" i="1" dirty="0"/>
          </a:p>
          <a:p>
            <a:pPr algn="just"/>
            <a:r>
              <a:rPr lang="en-US" i="1" dirty="0"/>
              <a:t>I hereby solemnly affirm and declare that I am uploading the reconciliation statement in FORM GSTR-9C </a:t>
            </a:r>
            <a:r>
              <a:rPr lang="en-US" dirty="0"/>
              <a:t>prepared </a:t>
            </a:r>
            <a:r>
              <a:rPr lang="en-US" i="1" dirty="0"/>
              <a:t>and duly signed by the Auditor and nothing has been tampered or altered by me in the statement. I am also uploading other statements, as applicable, including financial statement, profit and loss account and balance sheet </a:t>
            </a:r>
            <a:r>
              <a:rPr lang="en-US" i="1" dirty="0" err="1"/>
              <a:t>etc</a:t>
            </a:r>
            <a:r>
              <a:rPr lang="en-US" i="1" dirty="0"/>
              <a:t>”.</a:t>
            </a:r>
            <a:endParaRPr lang="en-US" dirty="0"/>
          </a:p>
        </p:txBody>
      </p:sp>
    </p:spTree>
    <p:extLst>
      <p:ext uri="{BB962C8B-B14F-4D97-AF65-F5344CB8AC3E}">
        <p14:creationId xmlns:p14="http://schemas.microsoft.com/office/powerpoint/2010/main" xmlns="" val="39167184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N" sz="9600" b="1" i="1" dirty="0">
                <a:solidFill>
                  <a:schemeClr val="bg1"/>
                </a:solidFill>
                <a:latin typeface="Cambria" pitchFamily="18" charset="0"/>
              </a:rPr>
              <a:t>Input Tax Credit</a:t>
            </a:r>
            <a:br>
              <a:rPr lang="en-IN" sz="9600" b="1" i="1" dirty="0">
                <a:solidFill>
                  <a:schemeClr val="bg1"/>
                </a:solidFill>
                <a:latin typeface="Cambria" pitchFamily="18" charset="0"/>
              </a:rPr>
            </a:br>
            <a:r>
              <a:rPr lang="en-IN" b="1" i="1" dirty="0">
                <a:solidFill>
                  <a:schemeClr val="bg1"/>
                </a:solidFill>
                <a:latin typeface="Cambria" pitchFamily="18" charset="0"/>
              </a:rPr>
              <a:t>Availment, Restrictions, Job-work and other aspects</a:t>
            </a:r>
            <a:endParaRPr lang="en-IN" dirty="0"/>
          </a:p>
        </p:txBody>
      </p:sp>
      <p:sp>
        <p:nvSpPr>
          <p:cNvPr id="3" name="Subtitle 2"/>
          <p:cNvSpPr>
            <a:spLocks noGrp="1"/>
          </p:cNvSpPr>
          <p:nvPr>
            <p:ph type="subTitle" idx="1"/>
          </p:nvPr>
        </p:nvSpPr>
        <p:spPr/>
        <p:txBody>
          <a:bodyPr/>
          <a:lstStyle/>
          <a:p>
            <a:endParaRPr lang="en-IN"/>
          </a:p>
        </p:txBody>
      </p:sp>
      <p:sp>
        <p:nvSpPr>
          <p:cNvPr id="5" name="Rectangle 4"/>
          <p:cNvSpPr/>
          <p:nvPr/>
        </p:nvSpPr>
        <p:spPr>
          <a:xfrm>
            <a:off x="0" y="0"/>
            <a:ext cx="12192000" cy="7047186"/>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extBox 5"/>
          <p:cNvSpPr txBox="1"/>
          <p:nvPr/>
        </p:nvSpPr>
        <p:spPr>
          <a:xfrm>
            <a:off x="2175324" y="2457804"/>
            <a:ext cx="7968343" cy="1015663"/>
          </a:xfrm>
          <a:prstGeom prst="rect">
            <a:avLst/>
          </a:prstGeom>
          <a:noFill/>
        </p:spPr>
        <p:txBody>
          <a:bodyPr wrap="square" rtlCol="0">
            <a:spAutoFit/>
          </a:bodyPr>
          <a:lstStyle/>
          <a:p>
            <a:pPr algn="ctr"/>
            <a:r>
              <a:rPr lang="en-IN" sz="6000" dirty="0">
                <a:solidFill>
                  <a:schemeClr val="bg1"/>
                </a:solidFill>
              </a:rPr>
              <a:t>PRACTICAL ISSUES</a:t>
            </a:r>
          </a:p>
        </p:txBody>
      </p:sp>
    </p:spTree>
    <p:extLst>
      <p:ext uri="{BB962C8B-B14F-4D97-AF65-F5344CB8AC3E}">
        <p14:creationId xmlns:p14="http://schemas.microsoft.com/office/powerpoint/2010/main" xmlns="" val="13101634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44880" y="396240"/>
            <a:ext cx="10408920" cy="5780723"/>
          </a:xfrm>
        </p:spPr>
        <p:txBody>
          <a:bodyPr>
            <a:normAutofit/>
          </a:bodyPr>
          <a:lstStyle/>
          <a:p>
            <a:pPr algn="just">
              <a:lnSpc>
                <a:spcPct val="150000"/>
              </a:lnSpc>
            </a:pPr>
            <a:r>
              <a:rPr lang="en-IN" sz="2400" b="1" dirty="0">
                <a:latin typeface="Bookman Old Style" panose="02050604050505020204" pitchFamily="18" charset="0"/>
              </a:rPr>
              <a:t>Is GSTR-9C amendable?</a:t>
            </a:r>
          </a:p>
          <a:p>
            <a:pPr lvl="1" algn="just">
              <a:lnSpc>
                <a:spcPct val="150000"/>
              </a:lnSpc>
              <a:buFont typeface="Wingdings" panose="05000000000000000000" pitchFamily="2" charset="2"/>
              <a:buChar char="q"/>
            </a:pPr>
            <a:r>
              <a:rPr lang="en-IN" sz="2200" dirty="0">
                <a:latin typeface="Bookman Old Style" panose="02050604050505020204" pitchFamily="18" charset="0"/>
              </a:rPr>
              <a:t> No, as Section 44 read with Rule 80(3) does not provide for any such amendment</a:t>
            </a:r>
            <a:r>
              <a:rPr lang="en-IN" sz="2000" dirty="0">
                <a:latin typeface="Bookman Old Style" panose="02050604050505020204" pitchFamily="18" charset="0"/>
              </a:rPr>
              <a:t>.</a:t>
            </a:r>
          </a:p>
          <a:p>
            <a:pPr>
              <a:lnSpc>
                <a:spcPct val="150000"/>
              </a:lnSpc>
            </a:pPr>
            <a:r>
              <a:rPr lang="en-IN" sz="2400" b="1" dirty="0">
                <a:latin typeface="Bookman Old Style" panose="02050604050505020204" pitchFamily="18" charset="0"/>
              </a:rPr>
              <a:t>Whether un-reconciled T/O necessarily result in additional liability?</a:t>
            </a:r>
          </a:p>
          <a:p>
            <a:pPr lvl="1" algn="just">
              <a:lnSpc>
                <a:spcPct val="150000"/>
              </a:lnSpc>
              <a:buFont typeface="Wingdings" panose="05000000000000000000" pitchFamily="2" charset="2"/>
              <a:buChar char="q"/>
            </a:pPr>
            <a:r>
              <a:rPr lang="en-US" sz="2200" dirty="0">
                <a:latin typeface="Bookman Old Style" panose="02050604050505020204" pitchFamily="18" charset="0"/>
              </a:rPr>
              <a:t>Unreconciled turnover does not necessarily results in liability. </a:t>
            </a:r>
            <a:r>
              <a:rPr lang="en-US" sz="2200" dirty="0" smtClean="0">
                <a:latin typeface="Bookman Old Style" panose="02050604050505020204" pitchFamily="18" charset="0"/>
              </a:rPr>
              <a:t>Table 5 + 7 would be needed to be seen.</a:t>
            </a:r>
            <a:endParaRPr lang="en-US" sz="2200" dirty="0">
              <a:latin typeface="Bookman Old Style" panose="02050604050505020204" pitchFamily="18" charset="0"/>
            </a:endParaRPr>
          </a:p>
          <a:p>
            <a:pPr marL="457200" lvl="1" indent="0">
              <a:lnSpc>
                <a:spcPct val="150000"/>
              </a:lnSpc>
              <a:buNone/>
            </a:pPr>
            <a:endParaRPr lang="en-IN" sz="2000" dirty="0">
              <a:latin typeface="Bookman Old Style" panose="02050604050505020204" pitchFamily="18" charset="0"/>
            </a:endParaRPr>
          </a:p>
          <a:p>
            <a:pPr lvl="1" algn="just">
              <a:lnSpc>
                <a:spcPct val="150000"/>
              </a:lnSpc>
              <a:buFont typeface="Wingdings" panose="05000000000000000000" pitchFamily="2" charset="2"/>
              <a:buChar char="q"/>
            </a:pPr>
            <a:endParaRPr lang="en-IN" sz="2000" dirty="0">
              <a:latin typeface="Bookman Old Style" panose="02050604050505020204" pitchFamily="18" charset="0"/>
            </a:endParaRPr>
          </a:p>
          <a:p>
            <a:pPr marL="457200" lvl="1" indent="0" algn="just">
              <a:lnSpc>
                <a:spcPct val="150000"/>
              </a:lnSpc>
              <a:buNone/>
            </a:pPr>
            <a:endParaRPr lang="en-IN" dirty="0">
              <a:latin typeface="Bookman Old Style" panose="02050604050505020204" pitchFamily="18" charset="0"/>
            </a:endParaRPr>
          </a:p>
        </p:txBody>
      </p:sp>
      <p:sp>
        <p:nvSpPr>
          <p:cNvPr id="4" name="Slide Number Placeholder 3"/>
          <p:cNvSpPr>
            <a:spLocks noGrp="1"/>
          </p:cNvSpPr>
          <p:nvPr>
            <p:ph type="sldNum" sz="quarter" idx="12"/>
          </p:nvPr>
        </p:nvSpPr>
        <p:spPr/>
        <p:txBody>
          <a:bodyPr/>
          <a:lstStyle/>
          <a:p>
            <a:fld id="{93EB058D-52C6-4F08-9ECF-FFBBF442012D}" type="slidenum">
              <a:rPr lang="en-IN" smtClean="0"/>
              <a:pPr/>
              <a:t>36</a:t>
            </a:fld>
            <a:endParaRPr lang="en-IN"/>
          </a:p>
        </p:txBody>
      </p:sp>
    </p:spTree>
    <p:extLst>
      <p:ext uri="{BB962C8B-B14F-4D97-AF65-F5344CB8AC3E}">
        <p14:creationId xmlns:p14="http://schemas.microsoft.com/office/powerpoint/2010/main" xmlns="" val="2259668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5627"/>
            <a:ext cx="10408920" cy="5780723"/>
          </a:xfrm>
        </p:spPr>
        <p:txBody>
          <a:bodyPr>
            <a:normAutofit fontScale="92500"/>
          </a:bodyPr>
          <a:lstStyle/>
          <a:p>
            <a:pPr marL="342900" indent="-342900">
              <a:tabLst>
                <a:tab pos="625475" algn="l"/>
              </a:tabLst>
            </a:pPr>
            <a:r>
              <a:rPr lang="en-US" sz="2400" b="1" dirty="0">
                <a:latin typeface="Bookman Old Style" panose="02050604050505020204" pitchFamily="18" charset="0"/>
              </a:rPr>
              <a:t>Disclosure of incomes which do not amount to supply e.g.  Dividend income</a:t>
            </a:r>
          </a:p>
          <a:p>
            <a:pPr marL="487362" indent="0">
              <a:buNone/>
              <a:tabLst>
                <a:tab pos="625475" algn="l"/>
              </a:tabLst>
            </a:pPr>
            <a:endParaRPr lang="en-US" sz="2400" b="1" dirty="0">
              <a:latin typeface="Bookman Old Style" panose="02050604050505020204" pitchFamily="18" charset="0"/>
            </a:endParaRPr>
          </a:p>
          <a:p>
            <a:pPr marL="830262" indent="-342900" algn="just">
              <a:buFont typeface="Wingdings" panose="05000000000000000000" pitchFamily="2" charset="2"/>
              <a:buChar char="q"/>
              <a:tabLst>
                <a:tab pos="625475" algn="l"/>
              </a:tabLst>
            </a:pPr>
            <a:r>
              <a:rPr lang="en-US" sz="2200" dirty="0">
                <a:latin typeface="Bookman Old Style" panose="02050604050505020204" pitchFamily="18" charset="0"/>
              </a:rPr>
              <a:t>Since such incomes are included in the T/O as per the financial statements and are not classified as supply under GST, there would be a difference  in T/O between books of accounts and GSTR-9, this difference is required to be reconciled in Table 5O of GSTR-9C.</a:t>
            </a:r>
          </a:p>
          <a:p>
            <a:pPr marL="342900" indent="-342900">
              <a:tabLst>
                <a:tab pos="625475" algn="l"/>
              </a:tabLst>
            </a:pPr>
            <a:endParaRPr lang="en-US" sz="2200" dirty="0">
              <a:latin typeface="Bookman Old Style" panose="02050604050505020204" pitchFamily="18" charset="0"/>
            </a:endParaRPr>
          </a:p>
          <a:p>
            <a:pPr marL="0" indent="303213" algn="just">
              <a:tabLst>
                <a:tab pos="365125" algn="l"/>
              </a:tabLst>
            </a:pPr>
            <a:r>
              <a:rPr lang="en-US" sz="2400" b="1" dirty="0">
                <a:latin typeface="Bookman Old Style" panose="02050604050505020204" pitchFamily="18" charset="0"/>
              </a:rPr>
              <a:t>Whether the eligible credit availed in books of accounts but 	missed in monthly returns requires disclosure in the 	reconciliation statement?</a:t>
            </a:r>
          </a:p>
          <a:p>
            <a:pPr marL="457200" lvl="1" indent="0">
              <a:buNone/>
              <a:tabLst>
                <a:tab pos="625475" algn="l"/>
              </a:tabLst>
            </a:pPr>
            <a:endParaRPr lang="en-US" sz="2000" b="1" dirty="0">
              <a:latin typeface="Bookman Old Style" panose="02050604050505020204" pitchFamily="18" charset="0"/>
            </a:endParaRPr>
          </a:p>
          <a:p>
            <a:pPr lvl="1" algn="just">
              <a:buFont typeface="Wingdings" panose="05000000000000000000" pitchFamily="2" charset="2"/>
              <a:buChar char="q"/>
              <a:tabLst>
                <a:tab pos="625475" algn="l"/>
              </a:tabLst>
            </a:pPr>
            <a:r>
              <a:rPr lang="en-US" sz="2000" dirty="0">
                <a:latin typeface="Bookman Old Style" panose="02050604050505020204" pitchFamily="18" charset="0"/>
              </a:rPr>
              <a:t>Since the last date for availing credit in any FY is permitted only till September of the following  FY (presently extended till 31.03.2019), and the credits missed in the monthly returns cannot be availed in GSTR-9. This difference of ITC between books of accounts and GSTR-9 is required to be reported in Table 12F giving the reasons for such differences in Table 13 of GSTR-9C.</a:t>
            </a:r>
          </a:p>
          <a:p>
            <a:pPr marL="0" indent="303213">
              <a:tabLst>
                <a:tab pos="625475" algn="l"/>
              </a:tabLst>
            </a:pPr>
            <a:endParaRPr lang="en-IN" sz="2400" b="1" dirty="0">
              <a:latin typeface="Bookman Old Style" panose="02050604050505020204" pitchFamily="18" charset="0"/>
            </a:endParaRPr>
          </a:p>
        </p:txBody>
      </p:sp>
      <p:sp>
        <p:nvSpPr>
          <p:cNvPr id="4" name="Slide Number Placeholder 3"/>
          <p:cNvSpPr>
            <a:spLocks noGrp="1"/>
          </p:cNvSpPr>
          <p:nvPr>
            <p:ph type="sldNum" sz="quarter" idx="12"/>
          </p:nvPr>
        </p:nvSpPr>
        <p:spPr/>
        <p:txBody>
          <a:bodyPr/>
          <a:lstStyle/>
          <a:p>
            <a:fld id="{93EB058D-52C6-4F08-9ECF-FFBBF442012D}" type="slidenum">
              <a:rPr lang="en-IN" smtClean="0"/>
              <a:pPr/>
              <a:t>37</a:t>
            </a:fld>
            <a:endParaRPr lang="en-IN"/>
          </a:p>
        </p:txBody>
      </p:sp>
    </p:spTree>
    <p:extLst>
      <p:ext uri="{BB962C8B-B14F-4D97-AF65-F5344CB8AC3E}">
        <p14:creationId xmlns:p14="http://schemas.microsoft.com/office/powerpoint/2010/main" xmlns="" val="1597250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75627"/>
            <a:ext cx="10408920" cy="5780723"/>
          </a:xfrm>
        </p:spPr>
        <p:txBody>
          <a:bodyPr>
            <a:normAutofit lnSpcReduction="10000"/>
          </a:bodyPr>
          <a:lstStyle/>
          <a:p>
            <a:pPr marL="0" lvl="1" indent="0">
              <a:buNone/>
              <a:tabLst>
                <a:tab pos="92075" algn="l"/>
              </a:tabLst>
            </a:pPr>
            <a:endParaRPr lang="en-IN" sz="2000" dirty="0">
              <a:latin typeface="Bookman Old Style" panose="02050604050505020204" pitchFamily="18" charset="0"/>
            </a:endParaRPr>
          </a:p>
          <a:p>
            <a:pPr marL="342900" lvl="1" indent="-342900">
              <a:tabLst>
                <a:tab pos="92075" algn="l"/>
              </a:tabLst>
            </a:pPr>
            <a:r>
              <a:rPr lang="en-IN" b="1" dirty="0">
                <a:latin typeface="Bookman Old Style" panose="02050604050505020204" pitchFamily="18" charset="0"/>
              </a:rPr>
              <a:t>Whether any additional tax amount payable on reconciliation can be paid through form GSTR-9C?</a:t>
            </a:r>
          </a:p>
          <a:p>
            <a:pPr marL="457200" lvl="2" indent="0">
              <a:buNone/>
              <a:tabLst>
                <a:tab pos="92075" algn="l"/>
              </a:tabLst>
            </a:pPr>
            <a:endParaRPr lang="en-IN" b="1" dirty="0">
              <a:latin typeface="Bookman Old Style" panose="02050604050505020204" pitchFamily="18" charset="0"/>
            </a:endParaRPr>
          </a:p>
          <a:p>
            <a:pPr marL="800100" lvl="2" indent="-342900">
              <a:buFont typeface="Wingdings" panose="05000000000000000000" pitchFamily="2" charset="2"/>
              <a:buChar char="q"/>
              <a:tabLst>
                <a:tab pos="92075" algn="l"/>
              </a:tabLst>
            </a:pPr>
            <a:r>
              <a:rPr lang="en-US" sz="2200" dirty="0">
                <a:latin typeface="Bookman Old Style" panose="02050604050505020204" pitchFamily="18" charset="0"/>
              </a:rPr>
              <a:t>The additional amount which is found payable, a provision for declaration of the tax and interest payable on the same has been given under table 11 of Part III of the form.</a:t>
            </a:r>
          </a:p>
          <a:p>
            <a:pPr marL="457200" lvl="2" indent="0">
              <a:buNone/>
              <a:tabLst>
                <a:tab pos="92075" algn="l"/>
              </a:tabLst>
            </a:pPr>
            <a:endParaRPr lang="en-US" dirty="0">
              <a:latin typeface="Bookman Old Style" panose="02050604050505020204" pitchFamily="18" charset="0"/>
            </a:endParaRPr>
          </a:p>
          <a:p>
            <a:pPr marL="342900" lvl="2" indent="-342900">
              <a:tabLst>
                <a:tab pos="92075" algn="l"/>
              </a:tabLst>
            </a:pPr>
            <a:r>
              <a:rPr lang="en-US" sz="2400" b="1" dirty="0">
                <a:latin typeface="Bookman Old Style" panose="02050604050505020204" pitchFamily="18" charset="0"/>
              </a:rPr>
              <a:t>Whether additional liability declared in the GSTR-9C may be paid by utilizing the credit where there is sufficient balance of credits available with the </a:t>
            </a:r>
            <a:r>
              <a:rPr lang="en-US" sz="2400" b="1" dirty="0" err="1">
                <a:latin typeface="Bookman Old Style" panose="02050604050505020204" pitchFamily="18" charset="0"/>
              </a:rPr>
              <a:t>assessee</a:t>
            </a:r>
            <a:r>
              <a:rPr lang="en-US" sz="2400" b="1" dirty="0">
                <a:latin typeface="Bookman Old Style" panose="02050604050505020204" pitchFamily="18" charset="0"/>
              </a:rPr>
              <a:t>?</a:t>
            </a:r>
          </a:p>
          <a:p>
            <a:pPr marL="0" lvl="2" indent="0">
              <a:buNone/>
              <a:tabLst>
                <a:tab pos="92075" algn="l"/>
              </a:tabLst>
            </a:pPr>
            <a:endParaRPr lang="en-US" sz="2400" b="1" dirty="0">
              <a:latin typeface="Bookman Old Style" panose="02050604050505020204" pitchFamily="18" charset="0"/>
            </a:endParaRPr>
          </a:p>
          <a:p>
            <a:pPr marL="800100" lvl="3" indent="-342900">
              <a:buFont typeface="Wingdings" panose="05000000000000000000" pitchFamily="2" charset="2"/>
              <a:buChar char="q"/>
              <a:tabLst>
                <a:tab pos="92075" algn="l"/>
              </a:tabLst>
            </a:pPr>
            <a:r>
              <a:rPr lang="en-US" sz="2200" dirty="0">
                <a:latin typeface="Bookman Old Style" panose="02050604050505020204" pitchFamily="18" charset="0"/>
              </a:rPr>
              <a:t>No, any additional liability declared under table 11, on account of non reconciliation, shall be paid only in cash as per the template. Section 41 (2) allows utilization of ITC only for self assessed tax. </a:t>
            </a:r>
            <a:endParaRPr lang="en-IN" sz="2200" dirty="0">
              <a:latin typeface="Bookman Old Style" panose="02050604050505020204" pitchFamily="18" charset="0"/>
            </a:endParaRPr>
          </a:p>
          <a:p>
            <a:pPr marL="342900" lvl="2" indent="-342900">
              <a:tabLst>
                <a:tab pos="92075" algn="l"/>
              </a:tabLst>
            </a:pPr>
            <a:endParaRPr lang="en-IN" sz="2400" b="1" dirty="0">
              <a:latin typeface="Bookman Old Style" panose="02050604050505020204" pitchFamily="18" charset="0"/>
            </a:endParaRPr>
          </a:p>
          <a:p>
            <a:pPr marL="457200" lvl="1" indent="0">
              <a:buNone/>
              <a:tabLst>
                <a:tab pos="92075" algn="l"/>
              </a:tabLst>
            </a:pPr>
            <a:endParaRPr lang="en-IN" sz="2000" dirty="0">
              <a:latin typeface="Bookman Old Style" panose="02050604050505020204" pitchFamily="18" charset="0"/>
            </a:endParaRPr>
          </a:p>
          <a:p>
            <a:pPr marL="457200" lvl="1" indent="0">
              <a:buNone/>
              <a:tabLst>
                <a:tab pos="625475" algn="l"/>
              </a:tabLst>
            </a:pPr>
            <a:endParaRPr lang="en-IN" sz="2000" dirty="0">
              <a:latin typeface="Bookman Old Style" panose="02050604050505020204" pitchFamily="18" charset="0"/>
            </a:endParaRPr>
          </a:p>
        </p:txBody>
      </p:sp>
      <p:sp>
        <p:nvSpPr>
          <p:cNvPr id="4" name="Slide Number Placeholder 3"/>
          <p:cNvSpPr>
            <a:spLocks noGrp="1"/>
          </p:cNvSpPr>
          <p:nvPr>
            <p:ph type="sldNum" sz="quarter" idx="12"/>
          </p:nvPr>
        </p:nvSpPr>
        <p:spPr/>
        <p:txBody>
          <a:bodyPr/>
          <a:lstStyle/>
          <a:p>
            <a:fld id="{93EB058D-52C6-4F08-9ECF-FFBBF442012D}" type="slidenum">
              <a:rPr lang="en-IN" smtClean="0"/>
              <a:pPr/>
              <a:t>38</a:t>
            </a:fld>
            <a:endParaRPr lang="en-IN"/>
          </a:p>
        </p:txBody>
      </p:sp>
    </p:spTree>
    <p:extLst>
      <p:ext uri="{BB962C8B-B14F-4D97-AF65-F5344CB8AC3E}">
        <p14:creationId xmlns:p14="http://schemas.microsoft.com/office/powerpoint/2010/main" xmlns="" val="22678338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5000" b="1" dirty="0" smtClean="0">
                <a:solidFill>
                  <a:srgbClr val="0070C0"/>
                </a:solidFill>
              </a:rPr>
              <a:t>Issues pending from </a:t>
            </a:r>
            <a:r>
              <a:rPr lang="en-IN" sz="5000" b="1" dirty="0" err="1" smtClean="0">
                <a:solidFill>
                  <a:srgbClr val="0070C0"/>
                </a:solidFill>
              </a:rPr>
              <a:t>Govt</a:t>
            </a:r>
            <a:r>
              <a:rPr lang="en-IN" sz="5000" b="1" dirty="0" smtClean="0">
                <a:solidFill>
                  <a:srgbClr val="0070C0"/>
                </a:solidFill>
              </a:rPr>
              <a:t> till date</a:t>
            </a:r>
            <a:endParaRPr lang="en-IN" sz="5000" b="1" dirty="0">
              <a:solidFill>
                <a:srgbClr val="0070C0"/>
              </a:solidFill>
            </a:endParaRPr>
          </a:p>
        </p:txBody>
      </p:sp>
      <p:sp>
        <p:nvSpPr>
          <p:cNvPr id="3" name="Content Placeholder 2"/>
          <p:cNvSpPr>
            <a:spLocks noGrp="1"/>
          </p:cNvSpPr>
          <p:nvPr>
            <p:ph idx="1"/>
          </p:nvPr>
        </p:nvSpPr>
        <p:spPr/>
        <p:txBody>
          <a:bodyPr/>
          <a:lstStyle/>
          <a:p>
            <a:r>
              <a:rPr lang="en-IN" dirty="0" smtClean="0"/>
              <a:t>Payment under DRC-03 – Once one knows the liability and has paid in DRC-03 and does not wait for the auto generation at the time of audit completion. [ Interest cost?]</a:t>
            </a:r>
          </a:p>
          <a:p>
            <a:r>
              <a:rPr lang="en-IN" dirty="0" smtClean="0"/>
              <a:t>Audit based on audited financials- disclosures would become a problem for the statutory auditor?</a:t>
            </a:r>
          </a:p>
          <a:p>
            <a:r>
              <a:rPr lang="en-IN" dirty="0" smtClean="0"/>
              <a:t>Management representation, general format of audit report cannot be uploaded. RPAD/SP??</a:t>
            </a:r>
            <a:endParaRPr lang="en-IN" dirty="0"/>
          </a:p>
        </p:txBody>
      </p:sp>
      <p:sp>
        <p:nvSpPr>
          <p:cNvPr id="4" name="Slide Number Placeholder 3"/>
          <p:cNvSpPr>
            <a:spLocks noGrp="1"/>
          </p:cNvSpPr>
          <p:nvPr>
            <p:ph type="sldNum" sz="quarter" idx="12"/>
          </p:nvPr>
        </p:nvSpPr>
        <p:spPr/>
        <p:txBody>
          <a:bodyPr/>
          <a:lstStyle/>
          <a:p>
            <a:fld id="{93EB058D-52C6-4F08-9ECF-FFBBF442012D}" type="slidenum">
              <a:rPr lang="en-IN" smtClean="0"/>
              <a:pPr/>
              <a:t>39</a:t>
            </a:fld>
            <a:endParaRPr lang="en-IN"/>
          </a:p>
        </p:txBody>
      </p:sp>
    </p:spTree>
    <p:extLst>
      <p:ext uri="{BB962C8B-B14F-4D97-AF65-F5344CB8AC3E}">
        <p14:creationId xmlns:p14="http://schemas.microsoft.com/office/powerpoint/2010/main" xmlns="" val="1805364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839903" cy="723331"/>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spcBef>
                <a:spcPct val="0"/>
              </a:spcBef>
            </a:pPr>
            <a:r>
              <a:rPr lang="en-IN" sz="5000" b="1" dirty="0" smtClean="0">
                <a:solidFill>
                  <a:srgbClr val="0070C0"/>
                </a:solidFill>
                <a:latin typeface="+mj-lt"/>
                <a:ea typeface="+mj-ea"/>
                <a:cs typeface="+mj-cs"/>
              </a:rPr>
              <a:t>Parts Of Reconciliation Statement</a:t>
            </a:r>
            <a:endParaRPr lang="en-IN" sz="5000" b="1" dirty="0">
              <a:solidFill>
                <a:srgbClr val="0070C0"/>
              </a:solidFill>
              <a:latin typeface="+mj-lt"/>
              <a:ea typeface="+mj-ea"/>
              <a:cs typeface="+mj-cs"/>
            </a:endParaRPr>
          </a:p>
        </p:txBody>
      </p:sp>
      <p:sp>
        <p:nvSpPr>
          <p:cNvPr id="3" name="Slide Number Placeholder 2"/>
          <p:cNvSpPr>
            <a:spLocks noGrp="1"/>
          </p:cNvSpPr>
          <p:nvPr>
            <p:ph type="sldNum" sz="quarter" idx="12"/>
          </p:nvPr>
        </p:nvSpPr>
        <p:spPr/>
        <p:txBody>
          <a:bodyPr/>
          <a:lstStyle/>
          <a:p>
            <a:fld id="{93EB058D-52C6-4F08-9ECF-FFBBF442012D}" type="slidenum">
              <a:rPr lang="en-IN" smtClean="0"/>
              <a:pPr/>
              <a:t>4</a:t>
            </a:fld>
            <a:endParaRPr lang="en-IN"/>
          </a:p>
        </p:txBody>
      </p:sp>
      <p:graphicFrame>
        <p:nvGraphicFramePr>
          <p:cNvPr id="8" name="Table 7">
            <a:extLst>
              <a:ext uri="{FF2B5EF4-FFF2-40B4-BE49-F238E27FC236}">
                <a16:creationId xmlns="" xmlns:a16="http://schemas.microsoft.com/office/drawing/2014/main" id="{09270926-93AC-4796-AA6F-2A9FE8F3BBE7}"/>
              </a:ext>
            </a:extLst>
          </p:cNvPr>
          <p:cNvGraphicFramePr>
            <a:graphicFrameLocks noGrp="1"/>
          </p:cNvGraphicFramePr>
          <p:nvPr>
            <p:extLst>
              <p:ext uri="{D42A27DB-BD31-4B8C-83A1-F6EECF244321}">
                <p14:modId xmlns:p14="http://schemas.microsoft.com/office/powerpoint/2010/main" xmlns="" val="3105523915"/>
              </p:ext>
            </p:extLst>
          </p:nvPr>
        </p:nvGraphicFramePr>
        <p:xfrm>
          <a:off x="268015" y="908620"/>
          <a:ext cx="11225047" cy="5767690"/>
        </p:xfrm>
        <a:graphic>
          <a:graphicData uri="http://schemas.openxmlformats.org/drawingml/2006/table">
            <a:tbl>
              <a:tblPr firstRow="1" bandRow="1">
                <a:tableStyleId>{5C22544A-7EE6-4342-B048-85BDC9FD1C3A}</a:tableStyleId>
              </a:tblPr>
              <a:tblGrid>
                <a:gridCol w="491950">
                  <a:extLst>
                    <a:ext uri="{9D8B030D-6E8A-4147-A177-3AD203B41FA5}">
                      <a16:colId xmlns="" xmlns:a16="http://schemas.microsoft.com/office/drawing/2014/main" val="4259648446"/>
                    </a:ext>
                  </a:extLst>
                </a:gridCol>
                <a:gridCol w="898165">
                  <a:extLst>
                    <a:ext uri="{9D8B030D-6E8A-4147-A177-3AD203B41FA5}">
                      <a16:colId xmlns="" xmlns:a16="http://schemas.microsoft.com/office/drawing/2014/main" val="4147818928"/>
                    </a:ext>
                  </a:extLst>
                </a:gridCol>
                <a:gridCol w="9834932">
                  <a:extLst>
                    <a:ext uri="{9D8B030D-6E8A-4147-A177-3AD203B41FA5}">
                      <a16:colId xmlns="" xmlns:a16="http://schemas.microsoft.com/office/drawing/2014/main" val="2233157703"/>
                    </a:ext>
                  </a:extLst>
                </a:gridCol>
              </a:tblGrid>
              <a:tr h="538539">
                <a:tc>
                  <a:txBody>
                    <a:bodyPr/>
                    <a:lstStyle/>
                    <a:p>
                      <a:pPr marL="0" marR="0" algn="ctr">
                        <a:lnSpc>
                          <a:spcPct val="115000"/>
                        </a:lnSpc>
                        <a:spcBef>
                          <a:spcPts val="0"/>
                        </a:spcBef>
                        <a:spcAft>
                          <a:spcPts val="0"/>
                        </a:spcAft>
                      </a:pPr>
                      <a:r>
                        <a:rPr lang="en-IN" sz="1600" b="1" dirty="0">
                          <a:effectLst/>
                          <a:latin typeface="Bookman Old Style" panose="02050604050505020204" pitchFamily="18" charset="0"/>
                          <a:ea typeface="Calibri" panose="020F0502020204030204" pitchFamily="34" charset="0"/>
                          <a:cs typeface="Times New Roman" panose="02020603050405020304" pitchFamily="18" charset="0"/>
                        </a:rPr>
                        <a:t>Part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IN" sz="1600" b="1">
                          <a:effectLst/>
                          <a:latin typeface="Bookman Old Style" panose="02050604050505020204" pitchFamily="18" charset="0"/>
                          <a:ea typeface="Calibri" panose="020F0502020204030204" pitchFamily="34" charset="0"/>
                          <a:cs typeface="Times New Roman" panose="02020603050405020304" pitchFamily="18" charset="0"/>
                        </a:rPr>
                        <a:t>Table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IN" sz="1600" b="1">
                          <a:effectLst/>
                          <a:latin typeface="Bookman Old Style" panose="02050604050505020204" pitchFamily="18" charset="0"/>
                          <a:ea typeface="Calibri" panose="020F0502020204030204" pitchFamily="34" charset="0"/>
                          <a:cs typeface="Times New Roman" panose="02020603050405020304" pitchFamily="18" charset="0"/>
                        </a:rPr>
                        <a:t>Details to be furnished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95837201"/>
                  </a:ext>
                </a:extLst>
              </a:tr>
              <a:tr h="429832">
                <a:tc>
                  <a:txBody>
                    <a:bodyPr/>
                    <a:lstStyle/>
                    <a:p>
                      <a:pPr marL="0" marR="0" algn="ctr">
                        <a:lnSpc>
                          <a:spcPct val="115000"/>
                        </a:lnSpc>
                        <a:spcBef>
                          <a:spcPts val="0"/>
                        </a:spcBef>
                        <a:spcAft>
                          <a:spcPts val="0"/>
                        </a:spcAft>
                      </a:pPr>
                      <a:r>
                        <a:rPr lang="en-IN" sz="1600" b="1">
                          <a:effectLst/>
                          <a:latin typeface="Bookman Old Style" panose="02050604050505020204" pitchFamily="18" charset="0"/>
                          <a:ea typeface="Calibri" panose="020F0502020204030204" pitchFamily="34" charset="0"/>
                          <a:cs typeface="Times New Roman" panose="02020603050405020304" pitchFamily="18" charset="0"/>
                        </a:rPr>
                        <a:t>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1-4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Basic details of the tax payer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4074221255"/>
                  </a:ext>
                </a:extLst>
              </a:tr>
              <a:tr h="429832">
                <a:tc rowSpan="4">
                  <a:txBody>
                    <a:bodyPr/>
                    <a:lstStyle/>
                    <a:p>
                      <a:pPr marL="0" marR="0" algn="ctr">
                        <a:lnSpc>
                          <a:spcPct val="115000"/>
                        </a:lnSpc>
                        <a:spcBef>
                          <a:spcPts val="0"/>
                        </a:spcBef>
                        <a:spcAft>
                          <a:spcPts val="0"/>
                        </a:spcAft>
                      </a:pPr>
                      <a:r>
                        <a:rPr lang="en-IN" sz="1600" b="1" dirty="0">
                          <a:effectLst/>
                          <a:latin typeface="Bookman Old Style" panose="02050604050505020204" pitchFamily="18" charset="0"/>
                          <a:ea typeface="Calibri" panose="020F0502020204030204" pitchFamily="34" charset="0"/>
                          <a:cs typeface="Times New Roman" panose="02020603050405020304" pitchFamily="18" charset="0"/>
                        </a:rPr>
                        <a:t>II</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Reconciliation of Gross Turnover [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Audited </a:t>
                      </a:r>
                      <a:r>
                        <a:rPr lang="en-IN" sz="1600" b="1" i="1" dirty="0" err="1">
                          <a:effectLst/>
                          <a:latin typeface="Bookman Old Style" panose="02050604050505020204" pitchFamily="18" charset="0"/>
                          <a:ea typeface="Calibri" panose="020F0502020204030204" pitchFamily="34" charset="0"/>
                          <a:cs typeface="Times New Roman" panose="02020603050405020304" pitchFamily="18" charset="0"/>
                        </a:rPr>
                        <a:t>Vs</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 F-9- difference</a:t>
                      </a: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60203082"/>
                  </a:ext>
                </a:extLst>
              </a:tr>
              <a:tr h="429832">
                <a:tc vMerge="1">
                  <a:txBody>
                    <a:bodyPr/>
                    <a:lstStyle/>
                    <a:p>
                      <a:endParaRPr lang="en-US"/>
                    </a:p>
                  </a:txBody>
                  <a:tcPr/>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Analysis of un-reconciled items of Table 5 [ </a:t>
                      </a:r>
                      <a:r>
                        <a:rPr lang="en-IN" sz="1600" b="1" i="1" dirty="0" smtClean="0">
                          <a:effectLst/>
                          <a:latin typeface="Bookman Old Style" panose="02050604050505020204" pitchFamily="18" charset="0"/>
                          <a:ea typeface="Calibri" panose="020F0502020204030204" pitchFamily="34" charset="0"/>
                          <a:cs typeface="Times New Roman" panose="02020603050405020304" pitchFamily="18" charset="0"/>
                        </a:rPr>
                        <a:t>Reasons</a:t>
                      </a:r>
                      <a:r>
                        <a:rPr lang="en-IN" sz="1600" b="1" i="1" baseline="0" dirty="0" smtClean="0">
                          <a:effectLst/>
                          <a:latin typeface="Bookman Old Style" panose="02050604050505020204" pitchFamily="18" charset="0"/>
                          <a:ea typeface="Calibri" panose="020F0502020204030204" pitchFamily="34" charset="0"/>
                          <a:cs typeface="Times New Roman" panose="02020603050405020304" pitchFamily="18" charset="0"/>
                        </a:rPr>
                        <a:t> </a:t>
                      </a:r>
                      <a:r>
                        <a:rPr lang="en-IN" sz="1600" b="1" i="1" baseline="0" dirty="0">
                          <a:effectLst/>
                          <a:latin typeface="Bookman Old Style" panose="02050604050505020204" pitchFamily="18" charset="0"/>
                          <a:ea typeface="Calibri" panose="020F0502020204030204" pitchFamily="34" charset="0"/>
                          <a:cs typeface="Times New Roman" panose="02020603050405020304" pitchFamily="18" charset="0"/>
                        </a:rPr>
                        <a:t>for above</a:t>
                      </a:r>
                      <a:r>
                        <a:rPr lang="en-IN" sz="1600" baseline="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584230941"/>
                  </a:ext>
                </a:extLst>
              </a:tr>
              <a:tr h="429832">
                <a:tc vMerge="1">
                  <a:txBody>
                    <a:bodyPr/>
                    <a:lstStyle/>
                    <a:p>
                      <a:endParaRPr lang="en-US"/>
                    </a:p>
                  </a:txBody>
                  <a:tcPr/>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Reconciliation of Taxable Turnover [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Audited </a:t>
                      </a:r>
                      <a:r>
                        <a:rPr lang="en-IN" sz="1600" b="1" i="1" dirty="0" err="1">
                          <a:effectLst/>
                          <a:latin typeface="Bookman Old Style" panose="02050604050505020204" pitchFamily="18" charset="0"/>
                          <a:ea typeface="Calibri" panose="020F0502020204030204" pitchFamily="34" charset="0"/>
                          <a:cs typeface="Times New Roman" panose="02020603050405020304" pitchFamily="18" charset="0"/>
                        </a:rPr>
                        <a:t>Vs</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 </a:t>
                      </a:r>
                      <a:r>
                        <a:rPr lang="en-IN" sz="1600" b="1" i="1" dirty="0" smtClean="0">
                          <a:effectLst/>
                          <a:latin typeface="Bookman Old Style" panose="02050604050505020204" pitchFamily="18" charset="0"/>
                          <a:ea typeface="Calibri" panose="020F0502020204030204" pitchFamily="34" charset="0"/>
                          <a:cs typeface="Times New Roman" panose="02020603050405020304" pitchFamily="18" charset="0"/>
                        </a:rPr>
                        <a:t>9 – </a:t>
                      </a:r>
                      <a:r>
                        <a:rPr lang="en-IN" sz="1600" b="1" i="1" dirty="0" err="1" smtClean="0">
                          <a:effectLst/>
                          <a:latin typeface="Bookman Old Style" panose="02050604050505020204" pitchFamily="18" charset="0"/>
                          <a:ea typeface="Calibri" panose="020F0502020204030204" pitchFamily="34" charset="0"/>
                          <a:cs typeface="Times New Roman" panose="02020603050405020304" pitchFamily="18" charset="0"/>
                        </a:rPr>
                        <a:t>exem</a:t>
                      </a:r>
                      <a:r>
                        <a:rPr lang="en-IN" sz="1600" b="1" i="1" dirty="0" smtClean="0">
                          <a:effectLst/>
                          <a:latin typeface="Bookman Old Style" panose="02050604050505020204" pitchFamily="18" charset="0"/>
                          <a:ea typeface="Calibri" panose="020F0502020204030204" pitchFamily="34" charset="0"/>
                          <a:cs typeface="Times New Roman" panose="02020603050405020304" pitchFamily="18" charset="0"/>
                        </a:rPr>
                        <a:t>, non tax, tax &amp; zero]</a:t>
                      </a:r>
                      <a:endParaRPr lang="en-US" sz="16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497100547"/>
                  </a:ext>
                </a:extLst>
              </a:tr>
              <a:tr h="429832">
                <a:tc vMerge="1">
                  <a:txBody>
                    <a:bodyPr/>
                    <a:lstStyle/>
                    <a:p>
                      <a:endParaRPr lang="en-US"/>
                    </a:p>
                  </a:txBody>
                  <a:tcPr/>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Analysis of un-reconciled items of Table 7 [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Reasons for above]</a:t>
                      </a:r>
                      <a:endParaRPr lang="en-US" sz="16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607160745"/>
                  </a:ext>
                </a:extLst>
              </a:tr>
              <a:tr h="550622">
                <a:tc rowSpan="3">
                  <a:txBody>
                    <a:bodyPr/>
                    <a:lstStyle/>
                    <a:p>
                      <a:pPr marL="0" marR="0" algn="ctr">
                        <a:lnSpc>
                          <a:spcPct val="115000"/>
                        </a:lnSpc>
                        <a:spcBef>
                          <a:spcPts val="0"/>
                        </a:spcBef>
                        <a:spcAft>
                          <a:spcPts val="0"/>
                        </a:spcAft>
                      </a:pPr>
                      <a:r>
                        <a:rPr lang="en-IN" sz="1600" b="1" dirty="0">
                          <a:effectLst/>
                          <a:latin typeface="Bookman Old Style" panose="02050604050505020204" pitchFamily="18" charset="0"/>
                          <a:ea typeface="Calibri" panose="020F0502020204030204" pitchFamily="34" charset="0"/>
                          <a:cs typeface="Times New Roman" panose="02020603050405020304" pitchFamily="18" charset="0"/>
                        </a:rPr>
                        <a:t>III</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Rate-wise </a:t>
                      </a:r>
                      <a:r>
                        <a:rPr lang="en-IN" sz="1600" dirty="0" err="1">
                          <a:effectLst/>
                          <a:latin typeface="Bookman Old Style" panose="02050604050505020204" pitchFamily="18" charset="0"/>
                          <a:ea typeface="Calibri" panose="020F0502020204030204" pitchFamily="34" charset="0"/>
                          <a:cs typeface="Times New Roman" panose="02020603050405020304" pitchFamily="18" charset="0"/>
                        </a:rPr>
                        <a:t>reco</a:t>
                      </a: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 of taxes payable with the taxes paid and reported in the annual return [Form GSTR-9] [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Break up rate wise of 7 above</a:t>
                      </a:r>
                      <a:r>
                        <a:rPr lang="en-IN" sz="1600" b="1" dirty="0" smtClean="0">
                          <a:effectLst/>
                          <a:latin typeface="Bookman Old Style" panose="02050604050505020204" pitchFamily="18" charset="0"/>
                          <a:ea typeface="Calibri" panose="020F0502020204030204" pitchFamily="34" charset="0"/>
                          <a:cs typeface="Times New Roman" panose="02020603050405020304" pitchFamily="18" charset="0"/>
                        </a:rPr>
                        <a:t>] + RCM on inward]</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239628729"/>
                  </a:ext>
                </a:extLst>
              </a:tr>
              <a:tr h="429832">
                <a:tc vMerge="1">
                  <a:txBody>
                    <a:bodyPr/>
                    <a:lstStyle/>
                    <a:p>
                      <a:endParaRPr lang="en-US"/>
                    </a:p>
                  </a:txBody>
                  <a:tcPr/>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10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Analysis of the un-reconciled payment amounts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 Reason for </a:t>
                      </a:r>
                      <a:r>
                        <a:rPr lang="en-IN" sz="1600" b="1" i="1" dirty="0" smtClean="0">
                          <a:effectLst/>
                          <a:latin typeface="Bookman Old Style" panose="02050604050505020204" pitchFamily="18" charset="0"/>
                          <a:ea typeface="Calibri" panose="020F0502020204030204" pitchFamily="34" charset="0"/>
                          <a:cs typeface="Times New Roman" panose="02020603050405020304" pitchFamily="18" charset="0"/>
                        </a:rPr>
                        <a:t>above</a:t>
                      </a:r>
                      <a:r>
                        <a:rPr lang="en-IN" sz="1600" b="0" i="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97127045"/>
                  </a:ext>
                </a:extLst>
              </a:tr>
              <a:tr h="429832">
                <a:tc vMerge="1">
                  <a:txBody>
                    <a:bodyPr/>
                    <a:lstStyle/>
                    <a:p>
                      <a:endParaRPr lang="en-US"/>
                    </a:p>
                  </a:txBody>
                  <a:tcPr/>
                </a:tc>
                <a:tc>
                  <a:txBody>
                    <a:bodyPr/>
                    <a:lstStyle/>
                    <a:p>
                      <a:pPr marL="0" marR="0" algn="ctr">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11</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Additional amount payable on account of un-reconciled differences in turnover [Tax payable= </a:t>
                      </a:r>
                      <a:r>
                        <a:rPr lang="en-IN" sz="1600" b="1" i="1" dirty="0" smtClean="0">
                          <a:effectLst/>
                          <a:latin typeface="Bookman Old Style" panose="02050604050505020204" pitchFamily="18" charset="0"/>
                          <a:ea typeface="Calibri" panose="020F0502020204030204" pitchFamily="34" charset="0"/>
                          <a:cs typeface="Times New Roman" panose="02020603050405020304" pitchFamily="18" charset="0"/>
                        </a:rPr>
                        <a:t>10</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US" sz="16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923314980"/>
                  </a:ext>
                </a:extLst>
              </a:tr>
              <a:tr h="538185">
                <a:tc>
                  <a:txBody>
                    <a:bodyPr/>
                    <a:lstStyle/>
                    <a:p>
                      <a:pPr marL="0" marR="0" algn="ctr">
                        <a:lnSpc>
                          <a:spcPct val="115000"/>
                        </a:lnSpc>
                        <a:spcBef>
                          <a:spcPts val="0"/>
                        </a:spcBef>
                        <a:spcAft>
                          <a:spcPts val="0"/>
                        </a:spcAft>
                        <a:tabLst>
                          <a:tab pos="114300" algn="l"/>
                          <a:tab pos="220980" algn="ctr"/>
                        </a:tabLst>
                      </a:pPr>
                      <a:r>
                        <a:rPr lang="en-IN" sz="1600" b="1">
                          <a:effectLst/>
                          <a:latin typeface="Bookman Old Style" panose="02050604050505020204" pitchFamily="18" charset="0"/>
                          <a:ea typeface="Calibri" panose="020F0502020204030204" pitchFamily="34" charset="0"/>
                          <a:cs typeface="Times New Roman" panose="02020603050405020304" pitchFamily="18" charset="0"/>
                        </a:rPr>
                        <a:t>		IV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12-13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IN" sz="1600" dirty="0" err="1">
                          <a:effectLst/>
                          <a:latin typeface="Bookman Old Style" panose="02050604050505020204" pitchFamily="18" charset="0"/>
                          <a:ea typeface="Calibri" panose="020F0502020204030204" pitchFamily="34" charset="0"/>
                          <a:cs typeface="Times New Roman" panose="02020603050405020304" pitchFamily="18" charset="0"/>
                        </a:rPr>
                        <a:t>Reco</a:t>
                      </a: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 of Net Input Tax Credit [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Audited </a:t>
                      </a:r>
                      <a:r>
                        <a:rPr lang="en-IN" sz="1600" b="1" i="1" dirty="0" err="1">
                          <a:effectLst/>
                          <a:latin typeface="Bookman Old Style" panose="02050604050505020204" pitchFamily="18" charset="0"/>
                          <a:ea typeface="Calibri" panose="020F0502020204030204" pitchFamily="34" charset="0"/>
                          <a:cs typeface="Times New Roman" panose="02020603050405020304" pitchFamily="18" charset="0"/>
                        </a:rPr>
                        <a:t>Vs</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 9 + year wise</a:t>
                      </a: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 13-Reasons for Unreconciled part]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283378695"/>
                  </a:ext>
                </a:extLst>
              </a:tr>
              <a:tr h="538185">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14-16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Expense wise </a:t>
                      </a:r>
                      <a:r>
                        <a:rPr lang="en-IN" sz="1600" dirty="0" err="1">
                          <a:effectLst/>
                          <a:latin typeface="Bookman Old Style" panose="02050604050505020204" pitchFamily="18" charset="0"/>
                          <a:ea typeface="Calibri" panose="020F0502020204030204" pitchFamily="34" charset="0"/>
                          <a:cs typeface="Times New Roman" panose="02020603050405020304" pitchFamily="18" charset="0"/>
                        </a:rPr>
                        <a:t>reco</a:t>
                      </a: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 of ITC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Audited </a:t>
                      </a:r>
                      <a:r>
                        <a:rPr lang="en-IN" sz="1600" b="1" i="1" dirty="0" err="1">
                          <a:effectLst/>
                          <a:latin typeface="Bookman Old Style" panose="02050604050505020204" pitchFamily="18" charset="0"/>
                          <a:ea typeface="Calibri" panose="020F0502020204030204" pitchFamily="34" charset="0"/>
                          <a:cs typeface="Times New Roman" panose="02020603050405020304" pitchFamily="18" charset="0"/>
                        </a:rPr>
                        <a:t>Vs</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 9 expense wise; 13-Reasons for Unreconciled part;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3730523345"/>
                  </a:ext>
                </a:extLst>
              </a:tr>
              <a:tr h="538539">
                <a:tc>
                  <a:txBody>
                    <a:bodyPr/>
                    <a:lstStyle/>
                    <a:p>
                      <a:pPr marL="0" marR="0" algn="ctr">
                        <a:lnSpc>
                          <a:spcPct val="115000"/>
                        </a:lnSpc>
                        <a:spcBef>
                          <a:spcPts val="0"/>
                        </a:spcBef>
                        <a:spcAft>
                          <a:spcPts val="0"/>
                        </a:spcAft>
                      </a:pPr>
                      <a:r>
                        <a:rPr lang="en-IN" sz="1600" b="1">
                          <a:effectLst/>
                          <a:latin typeface="Bookman Old Style" panose="02050604050505020204" pitchFamily="18" charset="0"/>
                          <a:ea typeface="Calibri" panose="020F0502020204030204" pitchFamily="34" charset="0"/>
                          <a:cs typeface="Times New Roman" panose="02020603050405020304" pitchFamily="18" charset="0"/>
                        </a:rPr>
                        <a:t>V</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IN" sz="1600">
                          <a:effectLst/>
                          <a:latin typeface="Bookman Old Style" panose="02050604050505020204" pitchFamily="18" charset="0"/>
                          <a:ea typeface="Calibri" panose="020F0502020204030204" pitchFamily="34" charset="0"/>
                          <a:cs typeface="Times New Roman" panose="02020603050405020304" pitchFamily="18" charset="0"/>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IN" sz="1600" dirty="0">
                          <a:effectLst/>
                          <a:latin typeface="Bookman Old Style" panose="02050604050505020204" pitchFamily="18" charset="0"/>
                          <a:ea typeface="Calibri" panose="020F0502020204030204" pitchFamily="34" charset="0"/>
                          <a:cs typeface="Times New Roman" panose="02020603050405020304" pitchFamily="18" charset="0"/>
                        </a:rPr>
                        <a:t>Auditor’s recommendation of additional liability due to non-reconciliation[ </a:t>
                      </a:r>
                      <a:r>
                        <a:rPr lang="en-IN" sz="1600" b="1" i="1" dirty="0">
                          <a:effectLst/>
                          <a:latin typeface="Bookman Old Style" panose="02050604050505020204" pitchFamily="18" charset="0"/>
                          <a:ea typeface="Calibri" panose="020F0502020204030204" pitchFamily="34" charset="0"/>
                          <a:cs typeface="Times New Roman" panose="02020603050405020304" pitchFamily="18" charset="0"/>
                        </a:rPr>
                        <a:t>tax payable 13 + 15]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569741618"/>
                  </a:ext>
                </a:extLst>
              </a:tr>
            </a:tbl>
          </a:graphicData>
        </a:graphic>
      </p:graphicFrame>
    </p:spTree>
    <p:extLst>
      <p:ext uri="{BB962C8B-B14F-4D97-AF65-F5344CB8AC3E}">
        <p14:creationId xmlns:p14="http://schemas.microsoft.com/office/powerpoint/2010/main" xmlns="" val="227742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N" sz="9600" b="1" i="1" dirty="0">
                <a:solidFill>
                  <a:schemeClr val="bg1"/>
                </a:solidFill>
                <a:latin typeface="Cambria" pitchFamily="18" charset="0"/>
              </a:rPr>
              <a:t>Input Tax Credit</a:t>
            </a:r>
            <a:br>
              <a:rPr lang="en-IN" sz="9600" b="1" i="1" dirty="0">
                <a:solidFill>
                  <a:schemeClr val="bg1"/>
                </a:solidFill>
                <a:latin typeface="Cambria" pitchFamily="18" charset="0"/>
              </a:rPr>
            </a:br>
            <a:r>
              <a:rPr lang="en-IN" b="1" i="1" dirty="0">
                <a:solidFill>
                  <a:schemeClr val="bg1"/>
                </a:solidFill>
                <a:latin typeface="Cambria" pitchFamily="18" charset="0"/>
              </a:rPr>
              <a:t>Availment, Restrictions, Job-work and other aspects</a:t>
            </a:r>
            <a:endParaRPr lang="en-IN" dirty="0"/>
          </a:p>
        </p:txBody>
      </p:sp>
      <p:sp>
        <p:nvSpPr>
          <p:cNvPr id="3" name="Subtitle 2"/>
          <p:cNvSpPr>
            <a:spLocks noGrp="1"/>
          </p:cNvSpPr>
          <p:nvPr>
            <p:ph type="subTitle" idx="1"/>
          </p:nvPr>
        </p:nvSpPr>
        <p:spPr/>
        <p:txBody>
          <a:bodyPr/>
          <a:lstStyle/>
          <a:p>
            <a:endParaRPr lang="en-IN"/>
          </a:p>
        </p:txBody>
      </p:sp>
      <p:sp>
        <p:nvSpPr>
          <p:cNvPr id="5" name="Rectangle 4"/>
          <p:cNvSpPr/>
          <p:nvPr/>
        </p:nvSpPr>
        <p:spPr>
          <a:xfrm>
            <a:off x="0" y="0"/>
            <a:ext cx="12191999" cy="6858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extBox 5"/>
          <p:cNvSpPr txBox="1"/>
          <p:nvPr/>
        </p:nvSpPr>
        <p:spPr>
          <a:xfrm>
            <a:off x="1" y="1983846"/>
            <a:ext cx="10904560" cy="923330"/>
          </a:xfrm>
          <a:prstGeom prst="rect">
            <a:avLst/>
          </a:prstGeom>
          <a:noFill/>
        </p:spPr>
        <p:txBody>
          <a:bodyPr wrap="square" rtlCol="0">
            <a:spAutoFit/>
          </a:bodyPr>
          <a:lstStyle/>
          <a:p>
            <a:pPr algn="ctr"/>
            <a:r>
              <a:rPr lang="en-IN" sz="5400" b="1" dirty="0">
                <a:solidFill>
                  <a:schemeClr val="bg1"/>
                </a:solidFill>
                <a:effectLst>
                  <a:outerShdw blurRad="38100" dist="38100" dir="2700000" algn="tl">
                    <a:srgbClr val="000000">
                      <a:alpha val="43137"/>
                    </a:srgbClr>
                  </a:outerShdw>
                </a:effectLst>
                <a:latin typeface="Footlight MT Light" pitchFamily="18" charset="0"/>
              </a:rPr>
              <a:t> THANK YOU</a:t>
            </a:r>
            <a:endParaRPr lang="en-IN" sz="1600" dirty="0">
              <a:solidFill>
                <a:schemeClr val="bg1"/>
              </a:solidFill>
            </a:endParaRPr>
          </a:p>
        </p:txBody>
      </p:sp>
      <p:sp>
        <p:nvSpPr>
          <p:cNvPr id="7" name="TextBox 6"/>
          <p:cNvSpPr txBox="1"/>
          <p:nvPr/>
        </p:nvSpPr>
        <p:spPr>
          <a:xfrm>
            <a:off x="444935" y="4038272"/>
            <a:ext cx="10910147" cy="784830"/>
          </a:xfrm>
          <a:prstGeom prst="rect">
            <a:avLst/>
          </a:prstGeom>
          <a:noFill/>
        </p:spPr>
        <p:txBody>
          <a:bodyPr wrap="square" rtlCol="0">
            <a:spAutoFit/>
          </a:bodyPr>
          <a:lstStyle/>
          <a:p>
            <a:pPr algn="ctr"/>
            <a:r>
              <a:rPr lang="en-IN" sz="4500" b="1" i="1" dirty="0">
                <a:solidFill>
                  <a:srgbClr val="FFFF00"/>
                </a:solidFill>
                <a:latin typeface="Cambria" pitchFamily="18" charset="0"/>
              </a:rPr>
              <a:t>madhukar@hiregange.com</a:t>
            </a:r>
          </a:p>
        </p:txBody>
      </p:sp>
    </p:spTree>
    <p:extLst>
      <p:ext uri="{BB962C8B-B14F-4D97-AF65-F5344CB8AC3E}">
        <p14:creationId xmlns:p14="http://schemas.microsoft.com/office/powerpoint/2010/main" xmlns="" val="3113178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770" y="80736"/>
            <a:ext cx="11818133" cy="723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spcBef>
                <a:spcPct val="0"/>
              </a:spcBef>
            </a:pPr>
            <a:r>
              <a:rPr lang="en-IN" sz="5000" b="1" dirty="0">
                <a:solidFill>
                  <a:srgbClr val="0070C0"/>
                </a:solidFill>
                <a:latin typeface="+mj-lt"/>
                <a:ea typeface="+mj-ea"/>
                <a:cs typeface="+mj-cs"/>
              </a:rPr>
              <a:t>PARTS OF CERTIFICATION</a:t>
            </a:r>
          </a:p>
        </p:txBody>
      </p:sp>
      <p:sp>
        <p:nvSpPr>
          <p:cNvPr id="3" name="Slide Number Placeholder 2"/>
          <p:cNvSpPr>
            <a:spLocks noGrp="1"/>
          </p:cNvSpPr>
          <p:nvPr>
            <p:ph type="sldNum" sz="quarter" idx="12"/>
          </p:nvPr>
        </p:nvSpPr>
        <p:spPr/>
        <p:txBody>
          <a:bodyPr/>
          <a:lstStyle/>
          <a:p>
            <a:fld id="{93EB058D-52C6-4F08-9ECF-FFBBF442012D}" type="slidenum">
              <a:rPr lang="en-IN" smtClean="0"/>
              <a:pPr/>
              <a:t>5</a:t>
            </a:fld>
            <a:endParaRPr lang="en-IN"/>
          </a:p>
        </p:txBody>
      </p:sp>
      <p:graphicFrame>
        <p:nvGraphicFramePr>
          <p:cNvPr id="2" name="Diagram 1">
            <a:extLst>
              <a:ext uri="{FF2B5EF4-FFF2-40B4-BE49-F238E27FC236}">
                <a16:creationId xmlns="" xmlns:a16="http://schemas.microsoft.com/office/drawing/2014/main" id="{D99B5362-E8C3-4504-BF40-AE3C3B3571A6}"/>
              </a:ext>
            </a:extLst>
          </p:cNvPr>
          <p:cNvGraphicFramePr/>
          <p:nvPr>
            <p:extLst/>
          </p:nvPr>
        </p:nvGraphicFramePr>
        <p:xfrm>
          <a:off x="0" y="723331"/>
          <a:ext cx="12192000" cy="58155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 xmlns:a16="http://schemas.microsoft.com/office/drawing/2014/main" id="{C15E1DA6-D7B7-40EB-A46D-AD1322F52016}"/>
              </a:ext>
            </a:extLst>
          </p:cNvPr>
          <p:cNvGraphicFramePr/>
          <p:nvPr>
            <p:extLst/>
          </p:nvPr>
        </p:nvGraphicFramePr>
        <p:xfrm>
          <a:off x="1872343" y="723331"/>
          <a:ext cx="8287657" cy="541500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xmlns="" val="413380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42DB4834-FDEF-4F68-B18A-F27CF9D565E3}"/>
              </a:ext>
            </a:extLst>
          </p:cNvPr>
          <p:cNvSpPr>
            <a:spLocks noGrp="1"/>
          </p:cNvSpPr>
          <p:nvPr>
            <p:ph type="sldNum" sz="quarter" idx="12"/>
          </p:nvPr>
        </p:nvSpPr>
        <p:spPr/>
        <p:txBody>
          <a:bodyPr/>
          <a:lstStyle/>
          <a:p>
            <a:fld id="{93EB058D-52C6-4F08-9ECF-FFBBF442012D}" type="slidenum">
              <a:rPr lang="en-IN" smtClean="0"/>
              <a:pPr/>
              <a:t>6</a:t>
            </a:fld>
            <a:endParaRPr lang="en-IN"/>
          </a:p>
        </p:txBody>
      </p:sp>
      <p:pic>
        <p:nvPicPr>
          <p:cNvPr id="4" name="Picture 3">
            <a:extLst>
              <a:ext uri="{FF2B5EF4-FFF2-40B4-BE49-F238E27FC236}">
                <a16:creationId xmlns="" xmlns:a16="http://schemas.microsoft.com/office/drawing/2014/main" id="{F159F78E-BA79-4BCB-B201-8CAC5456DEB3}"/>
              </a:ext>
            </a:extLst>
          </p:cNvPr>
          <p:cNvPicPr>
            <a:picLocks noChangeAspect="1"/>
          </p:cNvPicPr>
          <p:nvPr/>
        </p:nvPicPr>
        <p:blipFill>
          <a:blip r:embed="rId2" cstate="print"/>
          <a:stretch>
            <a:fillRect/>
          </a:stretch>
        </p:blipFill>
        <p:spPr>
          <a:xfrm>
            <a:off x="838199" y="352697"/>
            <a:ext cx="10278291" cy="5656217"/>
          </a:xfrm>
          <a:prstGeom prst="rect">
            <a:avLst/>
          </a:prstGeom>
        </p:spPr>
      </p:pic>
    </p:spTree>
    <p:extLst>
      <p:ext uri="{BB962C8B-B14F-4D97-AF65-F5344CB8AC3E}">
        <p14:creationId xmlns:p14="http://schemas.microsoft.com/office/powerpoint/2010/main" xmlns="" val="2924813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2DD0FCF9-8007-4A7E-B1BD-1064735756BE}"/>
              </a:ext>
            </a:extLst>
          </p:cNvPr>
          <p:cNvSpPr>
            <a:spLocks noGrp="1"/>
          </p:cNvSpPr>
          <p:nvPr>
            <p:ph type="sldNum" sz="quarter" idx="12"/>
          </p:nvPr>
        </p:nvSpPr>
        <p:spPr/>
        <p:txBody>
          <a:bodyPr/>
          <a:lstStyle/>
          <a:p>
            <a:fld id="{93EB058D-52C6-4F08-9ECF-FFBBF442012D}" type="slidenum">
              <a:rPr lang="en-IN" smtClean="0"/>
              <a:pPr/>
              <a:t>7</a:t>
            </a:fld>
            <a:endParaRPr lang="en-IN"/>
          </a:p>
        </p:txBody>
      </p:sp>
      <p:pic>
        <p:nvPicPr>
          <p:cNvPr id="4" name="Picture 3">
            <a:extLst>
              <a:ext uri="{FF2B5EF4-FFF2-40B4-BE49-F238E27FC236}">
                <a16:creationId xmlns="" xmlns:a16="http://schemas.microsoft.com/office/drawing/2014/main" id="{83031AD4-398F-4080-B29C-3F1F00C173F0}"/>
              </a:ext>
            </a:extLst>
          </p:cNvPr>
          <p:cNvPicPr>
            <a:picLocks noChangeAspect="1"/>
          </p:cNvPicPr>
          <p:nvPr/>
        </p:nvPicPr>
        <p:blipFill>
          <a:blip r:embed="rId2" cstate="print"/>
          <a:stretch>
            <a:fillRect/>
          </a:stretch>
        </p:blipFill>
        <p:spPr>
          <a:xfrm>
            <a:off x="666207" y="351692"/>
            <a:ext cx="11016042" cy="5395965"/>
          </a:xfrm>
          <a:prstGeom prst="rect">
            <a:avLst/>
          </a:prstGeom>
        </p:spPr>
      </p:pic>
    </p:spTree>
    <p:extLst>
      <p:ext uri="{BB962C8B-B14F-4D97-AF65-F5344CB8AC3E}">
        <p14:creationId xmlns:p14="http://schemas.microsoft.com/office/powerpoint/2010/main" xmlns="" val="514261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C4EAB514-8AB6-4775-B4BE-64551215E926}"/>
              </a:ext>
            </a:extLst>
          </p:cNvPr>
          <p:cNvSpPr>
            <a:spLocks noGrp="1"/>
          </p:cNvSpPr>
          <p:nvPr>
            <p:ph type="sldNum" sz="quarter" idx="12"/>
          </p:nvPr>
        </p:nvSpPr>
        <p:spPr/>
        <p:txBody>
          <a:bodyPr/>
          <a:lstStyle/>
          <a:p>
            <a:fld id="{93EB058D-52C6-4F08-9ECF-FFBBF442012D}" type="slidenum">
              <a:rPr lang="en-IN" smtClean="0"/>
              <a:pPr/>
              <a:t>8</a:t>
            </a:fld>
            <a:endParaRPr lang="en-IN"/>
          </a:p>
        </p:txBody>
      </p:sp>
      <p:pic>
        <p:nvPicPr>
          <p:cNvPr id="4" name="Picture 3">
            <a:extLst>
              <a:ext uri="{FF2B5EF4-FFF2-40B4-BE49-F238E27FC236}">
                <a16:creationId xmlns="" xmlns:a16="http://schemas.microsoft.com/office/drawing/2014/main" id="{C7BE7E83-5B38-408F-B43B-316CFA26AEE9}"/>
              </a:ext>
            </a:extLst>
          </p:cNvPr>
          <p:cNvPicPr>
            <a:picLocks noChangeAspect="1"/>
          </p:cNvPicPr>
          <p:nvPr/>
        </p:nvPicPr>
        <p:blipFill>
          <a:blip r:embed="rId2" cstate="print"/>
          <a:stretch>
            <a:fillRect/>
          </a:stretch>
        </p:blipFill>
        <p:spPr>
          <a:xfrm>
            <a:off x="394909" y="149265"/>
            <a:ext cx="11350401" cy="6207085"/>
          </a:xfrm>
          <a:prstGeom prst="rect">
            <a:avLst/>
          </a:prstGeom>
        </p:spPr>
      </p:pic>
    </p:spTree>
    <p:extLst>
      <p:ext uri="{BB962C8B-B14F-4D97-AF65-F5344CB8AC3E}">
        <p14:creationId xmlns:p14="http://schemas.microsoft.com/office/powerpoint/2010/main" xmlns="" val="21125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D4C9E022-0904-4D24-91EC-1150FB269F20}"/>
              </a:ext>
            </a:extLst>
          </p:cNvPr>
          <p:cNvSpPr>
            <a:spLocks noGrp="1"/>
          </p:cNvSpPr>
          <p:nvPr>
            <p:ph type="sldNum" sz="quarter" idx="12"/>
          </p:nvPr>
        </p:nvSpPr>
        <p:spPr/>
        <p:txBody>
          <a:bodyPr/>
          <a:lstStyle/>
          <a:p>
            <a:fld id="{93EB058D-52C6-4F08-9ECF-FFBBF442012D}" type="slidenum">
              <a:rPr lang="en-IN" smtClean="0"/>
              <a:pPr/>
              <a:t>9</a:t>
            </a:fld>
            <a:endParaRPr lang="en-IN"/>
          </a:p>
        </p:txBody>
      </p:sp>
      <p:pic>
        <p:nvPicPr>
          <p:cNvPr id="4" name="Picture 3">
            <a:extLst>
              <a:ext uri="{FF2B5EF4-FFF2-40B4-BE49-F238E27FC236}">
                <a16:creationId xmlns="" xmlns:a16="http://schemas.microsoft.com/office/drawing/2014/main" id="{8230F845-B1E7-471E-81C5-66713E0D018C}"/>
              </a:ext>
            </a:extLst>
          </p:cNvPr>
          <p:cNvPicPr>
            <a:picLocks noChangeAspect="1"/>
          </p:cNvPicPr>
          <p:nvPr/>
        </p:nvPicPr>
        <p:blipFill>
          <a:blip r:embed="rId2" cstate="print"/>
          <a:stretch>
            <a:fillRect/>
          </a:stretch>
        </p:blipFill>
        <p:spPr>
          <a:xfrm>
            <a:off x="822959" y="431074"/>
            <a:ext cx="10659291" cy="5734352"/>
          </a:xfrm>
          <a:prstGeom prst="rect">
            <a:avLst/>
          </a:prstGeom>
        </p:spPr>
      </p:pic>
    </p:spTree>
    <p:extLst>
      <p:ext uri="{BB962C8B-B14F-4D97-AF65-F5344CB8AC3E}">
        <p14:creationId xmlns:p14="http://schemas.microsoft.com/office/powerpoint/2010/main" xmlns="" val="571829693"/>
      </p:ext>
    </p:extLst>
  </p:cSld>
  <p:clrMapOvr>
    <a:masterClrMapping/>
  </p:clrMapOvr>
</p:sld>
</file>

<file path=ppt/theme/theme1.xml><?xml version="1.0" encoding="utf-8"?>
<a:theme xmlns:a="http://schemas.openxmlformats.org/drawingml/2006/main" name="Theme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1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5F9D729B-5517-44B9-92B1-604771F2752A}">
  <we:reference id="wa104380907" version="1.0.0.0" store="en-US"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80267072-1376-49BD-8C61-06244BF897C2}">
  <we:reference id="wa104379997" version="1.0.0.2"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Theme4</Template>
  <TotalTime>9434</TotalTime>
  <Words>2309</Words>
  <Application>Microsoft Office PowerPoint</Application>
  <PresentationFormat>Custom</PresentationFormat>
  <Paragraphs>282</Paragraphs>
  <Slides>40</Slides>
  <Notes>18</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Theme4</vt:lpstr>
      <vt:lpstr>Input Tax Credit Availment, Restrictions, Job-work and other aspects</vt:lpstr>
      <vt:lpstr>Coverage</vt:lpstr>
      <vt:lpstr>Responsibility</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Input Tax Credit Availment, Restrictions, Job-work and other aspects</vt:lpstr>
      <vt:lpstr>Slide 36</vt:lpstr>
      <vt:lpstr>Slide 37</vt:lpstr>
      <vt:lpstr>Slide 38</vt:lpstr>
      <vt:lpstr>Issues pending from Govt till date</vt:lpstr>
      <vt:lpstr>Input Tax Credit Availment, Restrictions, Job-work and other aspects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Input Tax Credit Availment, Restrictions, Job-work and other aspects</dc:title>
  <dc:creator>CA Prakash N</dc:creator>
  <cp:lastModifiedBy>COM-4</cp:lastModifiedBy>
  <cp:revision>995</cp:revision>
  <dcterms:created xsi:type="dcterms:W3CDTF">2017-05-20T17:42:10Z</dcterms:created>
  <dcterms:modified xsi:type="dcterms:W3CDTF">2019-04-10T06:05:04Z</dcterms:modified>
</cp:coreProperties>
</file>